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256" r:id="rId2"/>
    <p:sldId id="273" r:id="rId3"/>
    <p:sldId id="293" r:id="rId4"/>
    <p:sldId id="288" r:id="rId5"/>
    <p:sldId id="289" r:id="rId6"/>
    <p:sldId id="294" r:id="rId7"/>
    <p:sldId id="290" r:id="rId8"/>
    <p:sldId id="291" r:id="rId9"/>
    <p:sldId id="292" r:id="rId10"/>
    <p:sldId id="324" r:id="rId11"/>
    <p:sldId id="296" r:id="rId12"/>
    <p:sldId id="295" r:id="rId13"/>
    <p:sldId id="298" r:id="rId14"/>
    <p:sldId id="325" r:id="rId15"/>
    <p:sldId id="297" r:id="rId16"/>
    <p:sldId id="301" r:id="rId17"/>
    <p:sldId id="326" r:id="rId18"/>
    <p:sldId id="300" r:id="rId19"/>
    <p:sldId id="305" r:id="rId20"/>
    <p:sldId id="304" r:id="rId21"/>
    <p:sldId id="303" r:id="rId22"/>
    <p:sldId id="299" r:id="rId23"/>
    <p:sldId id="302" r:id="rId24"/>
    <p:sldId id="306" r:id="rId25"/>
    <p:sldId id="307" r:id="rId26"/>
    <p:sldId id="308" r:id="rId27"/>
    <p:sldId id="327" r:id="rId28"/>
    <p:sldId id="312" r:id="rId29"/>
    <p:sldId id="311" r:id="rId30"/>
    <p:sldId id="310" r:id="rId31"/>
    <p:sldId id="309" r:id="rId32"/>
    <p:sldId id="313" r:id="rId33"/>
    <p:sldId id="314" r:id="rId34"/>
    <p:sldId id="315" r:id="rId35"/>
    <p:sldId id="316" r:id="rId36"/>
    <p:sldId id="317" r:id="rId37"/>
    <p:sldId id="318" r:id="rId38"/>
    <p:sldId id="319" r:id="rId39"/>
    <p:sldId id="321" r:id="rId40"/>
    <p:sldId id="320" r:id="rId41"/>
    <p:sldId id="322" r:id="rId42"/>
    <p:sldId id="323" r:id="rId43"/>
  </p:sldIdLst>
  <p:sldSz cx="9144000" cy="6858000" type="screen4x3"/>
  <p:notesSz cx="6888163" cy="10018713"/>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87" autoAdjust="0"/>
    <p:restoredTop sz="82626" autoAdjust="0"/>
  </p:normalViewPr>
  <p:slideViewPr>
    <p:cSldViewPr>
      <p:cViewPr varScale="1">
        <p:scale>
          <a:sx n="56" d="100"/>
          <a:sy n="56" d="100"/>
        </p:scale>
        <p:origin x="-1306" y="-8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p:cViewPr varScale="1">
        <p:scale>
          <a:sx n="97" d="100"/>
          <a:sy n="97" d="100"/>
        </p:scale>
        <p:origin x="-3534" y="-114"/>
      </p:cViewPr>
      <p:guideLst>
        <p:guide orient="horz" pos="3156"/>
        <p:guide pos="217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84871" cy="500936"/>
          </a:xfrm>
          <a:prstGeom prst="rect">
            <a:avLst/>
          </a:prstGeom>
        </p:spPr>
        <p:txBody>
          <a:bodyPr vert="horz" lIns="93113" tIns="46557" rIns="93113" bIns="46557" rtlCol="0"/>
          <a:lstStyle>
            <a:lvl1pPr algn="l">
              <a:defRPr sz="1200"/>
            </a:lvl1pPr>
          </a:lstStyle>
          <a:p>
            <a:endParaRPr lang="cs-CZ"/>
          </a:p>
        </p:txBody>
      </p:sp>
      <p:sp>
        <p:nvSpPr>
          <p:cNvPr id="3" name="Zástupný symbol pro datum 2"/>
          <p:cNvSpPr>
            <a:spLocks noGrp="1"/>
          </p:cNvSpPr>
          <p:nvPr>
            <p:ph type="dt" sz="quarter" idx="1"/>
          </p:nvPr>
        </p:nvSpPr>
        <p:spPr>
          <a:xfrm>
            <a:off x="3901698" y="0"/>
            <a:ext cx="2984871" cy="500936"/>
          </a:xfrm>
          <a:prstGeom prst="rect">
            <a:avLst/>
          </a:prstGeom>
        </p:spPr>
        <p:txBody>
          <a:bodyPr vert="horz" lIns="93113" tIns="46557" rIns="93113" bIns="46557" rtlCol="0"/>
          <a:lstStyle>
            <a:lvl1pPr algn="r">
              <a:defRPr sz="1200"/>
            </a:lvl1pPr>
          </a:lstStyle>
          <a:p>
            <a:fld id="{93B4FF4C-615C-4028-9995-08839508C24F}" type="datetimeFigureOut">
              <a:rPr lang="cs-CZ" smtClean="0"/>
              <a:t>15.5.2019</a:t>
            </a:fld>
            <a:endParaRPr lang="cs-CZ"/>
          </a:p>
        </p:txBody>
      </p:sp>
      <p:sp>
        <p:nvSpPr>
          <p:cNvPr id="4" name="Zástupný symbol pro zápatí 3"/>
          <p:cNvSpPr>
            <a:spLocks noGrp="1"/>
          </p:cNvSpPr>
          <p:nvPr>
            <p:ph type="ftr" sz="quarter" idx="2"/>
          </p:nvPr>
        </p:nvSpPr>
        <p:spPr>
          <a:xfrm>
            <a:off x="1" y="9516039"/>
            <a:ext cx="2984871" cy="500936"/>
          </a:xfrm>
          <a:prstGeom prst="rect">
            <a:avLst/>
          </a:prstGeom>
        </p:spPr>
        <p:txBody>
          <a:bodyPr vert="horz" lIns="93113" tIns="46557" rIns="93113" bIns="46557"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901698" y="9516039"/>
            <a:ext cx="2984871" cy="500936"/>
          </a:xfrm>
          <a:prstGeom prst="rect">
            <a:avLst/>
          </a:prstGeom>
        </p:spPr>
        <p:txBody>
          <a:bodyPr vert="horz" lIns="93113" tIns="46557" rIns="93113" bIns="46557" rtlCol="0" anchor="b"/>
          <a:lstStyle>
            <a:lvl1pPr algn="r">
              <a:defRPr sz="1200"/>
            </a:lvl1pPr>
          </a:lstStyle>
          <a:p>
            <a:fld id="{C896ED8A-47DE-49E3-9DAA-A50FB9C727ED}" type="slidenum">
              <a:rPr lang="cs-CZ" smtClean="0"/>
              <a:t>‹#›</a:t>
            </a:fld>
            <a:endParaRPr lang="cs-CZ"/>
          </a:p>
        </p:txBody>
      </p:sp>
    </p:spTree>
    <p:extLst>
      <p:ext uri="{BB962C8B-B14F-4D97-AF65-F5344CB8AC3E}">
        <p14:creationId xmlns:p14="http://schemas.microsoft.com/office/powerpoint/2010/main" val="36134775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84871" cy="500936"/>
          </a:xfrm>
          <a:prstGeom prst="rect">
            <a:avLst/>
          </a:prstGeom>
        </p:spPr>
        <p:txBody>
          <a:bodyPr vert="horz" lIns="93113" tIns="46557" rIns="93113" bIns="46557" rtlCol="0"/>
          <a:lstStyle>
            <a:lvl1pPr algn="l">
              <a:defRPr sz="1200"/>
            </a:lvl1pPr>
          </a:lstStyle>
          <a:p>
            <a:endParaRPr lang="cs-CZ"/>
          </a:p>
        </p:txBody>
      </p:sp>
      <p:sp>
        <p:nvSpPr>
          <p:cNvPr id="3" name="Zástupný symbol pro datum 2"/>
          <p:cNvSpPr>
            <a:spLocks noGrp="1"/>
          </p:cNvSpPr>
          <p:nvPr>
            <p:ph type="dt" idx="1"/>
          </p:nvPr>
        </p:nvSpPr>
        <p:spPr>
          <a:xfrm>
            <a:off x="3901698" y="0"/>
            <a:ext cx="2984871" cy="500936"/>
          </a:xfrm>
          <a:prstGeom prst="rect">
            <a:avLst/>
          </a:prstGeom>
        </p:spPr>
        <p:txBody>
          <a:bodyPr vert="horz" lIns="93113" tIns="46557" rIns="93113" bIns="46557" rtlCol="0"/>
          <a:lstStyle>
            <a:lvl1pPr algn="r">
              <a:defRPr sz="1200"/>
            </a:lvl1pPr>
          </a:lstStyle>
          <a:p>
            <a:fld id="{CCA19048-4398-4925-9A8A-50121029CBC2}" type="datetimeFigureOut">
              <a:rPr lang="cs-CZ" smtClean="0"/>
              <a:pPr/>
              <a:t>15.5.2019</a:t>
            </a:fld>
            <a:endParaRPr lang="cs-CZ"/>
          </a:p>
        </p:txBody>
      </p:sp>
      <p:sp>
        <p:nvSpPr>
          <p:cNvPr id="4" name="Zástupný symbol pro obrázek snímku 3"/>
          <p:cNvSpPr>
            <a:spLocks noGrp="1" noRot="1" noChangeAspect="1"/>
          </p:cNvSpPr>
          <p:nvPr>
            <p:ph type="sldImg" idx="2"/>
          </p:nvPr>
        </p:nvSpPr>
        <p:spPr>
          <a:xfrm>
            <a:off x="938213" y="750888"/>
            <a:ext cx="5011737" cy="3757612"/>
          </a:xfrm>
          <a:prstGeom prst="rect">
            <a:avLst/>
          </a:prstGeom>
          <a:noFill/>
          <a:ln w="12700">
            <a:solidFill>
              <a:prstClr val="black"/>
            </a:solidFill>
          </a:ln>
        </p:spPr>
        <p:txBody>
          <a:bodyPr vert="horz" lIns="93113" tIns="46557" rIns="93113" bIns="46557" rtlCol="0" anchor="ctr"/>
          <a:lstStyle/>
          <a:p>
            <a:endParaRPr lang="cs-CZ"/>
          </a:p>
        </p:txBody>
      </p:sp>
      <p:sp>
        <p:nvSpPr>
          <p:cNvPr id="5" name="Zástupný symbol pro poznámky 4"/>
          <p:cNvSpPr>
            <a:spLocks noGrp="1"/>
          </p:cNvSpPr>
          <p:nvPr>
            <p:ph type="body" sz="quarter" idx="3"/>
          </p:nvPr>
        </p:nvSpPr>
        <p:spPr>
          <a:xfrm>
            <a:off x="688817" y="4758890"/>
            <a:ext cx="5510530" cy="4508421"/>
          </a:xfrm>
          <a:prstGeom prst="rect">
            <a:avLst/>
          </a:prstGeom>
        </p:spPr>
        <p:txBody>
          <a:bodyPr vert="horz" lIns="93113" tIns="46557" rIns="93113" bIns="46557"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1" y="9516039"/>
            <a:ext cx="2984871" cy="500936"/>
          </a:xfrm>
          <a:prstGeom prst="rect">
            <a:avLst/>
          </a:prstGeom>
        </p:spPr>
        <p:txBody>
          <a:bodyPr vert="horz" lIns="93113" tIns="46557" rIns="93113" bIns="46557"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901698" y="9516039"/>
            <a:ext cx="2984871" cy="500936"/>
          </a:xfrm>
          <a:prstGeom prst="rect">
            <a:avLst/>
          </a:prstGeom>
        </p:spPr>
        <p:txBody>
          <a:bodyPr vert="horz" lIns="93113" tIns="46557" rIns="93113" bIns="46557" rtlCol="0" anchor="b"/>
          <a:lstStyle>
            <a:lvl1pPr algn="r">
              <a:defRPr sz="1200"/>
            </a:lvl1pPr>
          </a:lstStyle>
          <a:p>
            <a:fld id="{0A7D49CD-7283-4256-81CE-4AE6C0B1153B}" type="slidenum">
              <a:rPr lang="cs-CZ" smtClean="0"/>
              <a:pPr/>
              <a:t>‹#›</a:t>
            </a:fld>
            <a:endParaRPr lang="cs-CZ"/>
          </a:p>
        </p:txBody>
      </p:sp>
    </p:spTree>
    <p:extLst>
      <p:ext uri="{BB962C8B-B14F-4D97-AF65-F5344CB8AC3E}">
        <p14:creationId xmlns:p14="http://schemas.microsoft.com/office/powerpoint/2010/main" val="30876519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dirty="0" smtClean="0"/>
          </a:p>
          <a:p>
            <a:endParaRPr lang="cs-CZ" dirty="0"/>
          </a:p>
        </p:txBody>
      </p:sp>
      <p:sp>
        <p:nvSpPr>
          <p:cNvPr id="4" name="Zástupný symbol pro číslo snímku 3"/>
          <p:cNvSpPr>
            <a:spLocks noGrp="1"/>
          </p:cNvSpPr>
          <p:nvPr>
            <p:ph type="sldNum" sz="quarter" idx="10"/>
          </p:nvPr>
        </p:nvSpPr>
        <p:spPr/>
        <p:txBody>
          <a:bodyPr/>
          <a:lstStyle/>
          <a:p>
            <a:fld id="{0A7D49CD-7283-4256-81CE-4AE6C0B1153B}" type="slidenum">
              <a:rPr lang="cs-CZ" smtClean="0"/>
              <a:pPr/>
              <a:t>1</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endParaRPr lang="cs-CZ"/>
          </a:p>
        </p:txBody>
      </p:sp>
      <p:sp>
        <p:nvSpPr>
          <p:cNvPr id="4" name="Zástupný symbol pro číslo snímku 3"/>
          <p:cNvSpPr>
            <a:spLocks noGrp="1"/>
          </p:cNvSpPr>
          <p:nvPr>
            <p:ph type="sldNum" sz="quarter" idx="10"/>
          </p:nvPr>
        </p:nvSpPr>
        <p:spPr/>
        <p:txBody>
          <a:bodyPr/>
          <a:lstStyle/>
          <a:p>
            <a:fld id="{0A7D49CD-7283-4256-81CE-4AE6C0B1153B}" type="slidenum">
              <a:rPr lang="cs-CZ" smtClean="0"/>
              <a:pPr/>
              <a:t>2</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p>
            <a:fld id="{C917C94D-9116-4024-96E4-3B9D6C3B912B}" type="datetimeFigureOut">
              <a:rPr lang="cs-CZ" smtClean="0"/>
              <a:pPr/>
              <a:t>15.5.2019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212BD7A-05E1-4598-9AFA-28EBE3C8443B}" type="slidenum">
              <a:rPr lang="cs-CZ" smtClean="0"/>
              <a:pPr/>
              <a:t>‹#›</a:t>
            </a:fld>
            <a:endParaRPr lang="cs-CZ"/>
          </a:p>
        </p:txBody>
      </p:sp>
    </p:spTree>
    <p:extLst>
      <p:ext uri="{BB962C8B-B14F-4D97-AF65-F5344CB8AC3E}">
        <p14:creationId xmlns:p14="http://schemas.microsoft.com/office/powerpoint/2010/main" val="3126704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Po kliknutí můžete upravovat styly textu v předloze.</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917C94D-9116-4024-96E4-3B9D6C3B912B}" type="datetimeFigureOut">
              <a:rPr lang="cs-CZ" smtClean="0"/>
              <a:pPr/>
              <a:t>15.5.2019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212BD7A-05E1-4598-9AFA-28EBE3C8443B}" type="slidenum">
              <a:rPr lang="cs-CZ" smtClean="0"/>
              <a:pPr/>
              <a:t>‹#›</a:t>
            </a:fld>
            <a:endParaRPr lang="cs-CZ"/>
          </a:p>
        </p:txBody>
      </p:sp>
    </p:spTree>
    <p:extLst>
      <p:ext uri="{BB962C8B-B14F-4D97-AF65-F5344CB8AC3E}">
        <p14:creationId xmlns:p14="http://schemas.microsoft.com/office/powerpoint/2010/main" val="1442443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Po kliknutí můžete upravovat styly textu v předloze.</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917C94D-9116-4024-96E4-3B9D6C3B912B}" type="datetimeFigureOut">
              <a:rPr lang="cs-CZ" smtClean="0"/>
              <a:pPr/>
              <a:t>15.5.2019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212BD7A-05E1-4598-9AFA-28EBE3C8443B}" type="slidenum">
              <a:rPr lang="cs-CZ" smtClean="0"/>
              <a:pPr/>
              <a:t>‹#›</a:t>
            </a:fld>
            <a:endParaRPr lang="cs-CZ"/>
          </a:p>
        </p:txBody>
      </p:sp>
    </p:spTree>
    <p:extLst>
      <p:ext uri="{BB962C8B-B14F-4D97-AF65-F5344CB8AC3E}">
        <p14:creationId xmlns:p14="http://schemas.microsoft.com/office/powerpoint/2010/main" val="4157566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Po kliknutí můžete upravovat styly textu v předloze.</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C917C94D-9116-4024-96E4-3B9D6C3B912B}" type="datetimeFigureOut">
              <a:rPr lang="cs-CZ" smtClean="0"/>
              <a:pPr/>
              <a:t>15.5.2019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212BD7A-05E1-4598-9AFA-28EBE3C8443B}" type="slidenum">
              <a:rPr lang="cs-CZ" smtClean="0"/>
              <a:pPr/>
              <a:t>‹#›</a:t>
            </a:fld>
            <a:endParaRPr lang="cs-CZ"/>
          </a:p>
        </p:txBody>
      </p:sp>
    </p:spTree>
    <p:extLst>
      <p:ext uri="{BB962C8B-B14F-4D97-AF65-F5344CB8AC3E}">
        <p14:creationId xmlns:p14="http://schemas.microsoft.com/office/powerpoint/2010/main" val="2426341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Po kliknutí můžete upravovat styly textu v předloze.</a:t>
            </a:r>
          </a:p>
        </p:txBody>
      </p:sp>
      <p:sp>
        <p:nvSpPr>
          <p:cNvPr id="4" name="Zástupný symbol pro datum 3"/>
          <p:cNvSpPr>
            <a:spLocks noGrp="1"/>
          </p:cNvSpPr>
          <p:nvPr>
            <p:ph type="dt" sz="half" idx="10"/>
          </p:nvPr>
        </p:nvSpPr>
        <p:spPr/>
        <p:txBody>
          <a:bodyPr/>
          <a:lstStyle/>
          <a:p>
            <a:fld id="{C917C94D-9116-4024-96E4-3B9D6C3B912B}" type="datetimeFigureOut">
              <a:rPr lang="cs-CZ" smtClean="0"/>
              <a:pPr/>
              <a:t>15.5.2019</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A212BD7A-05E1-4598-9AFA-28EBE3C8443B}" type="slidenum">
              <a:rPr lang="cs-CZ" smtClean="0"/>
              <a:pPr/>
              <a:t>‹#›</a:t>
            </a:fld>
            <a:endParaRPr lang="cs-CZ"/>
          </a:p>
        </p:txBody>
      </p:sp>
    </p:spTree>
    <p:extLst>
      <p:ext uri="{BB962C8B-B14F-4D97-AF65-F5344CB8AC3E}">
        <p14:creationId xmlns:p14="http://schemas.microsoft.com/office/powerpoint/2010/main" val="4281351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Po kliknutí můžete upravovat styly textu v předloze.</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Po kliknutí můžete upravovat styly textu v předloze.</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C917C94D-9116-4024-96E4-3B9D6C3B912B}" type="datetimeFigureOut">
              <a:rPr lang="cs-CZ" smtClean="0"/>
              <a:pPr/>
              <a:t>15.5.2019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212BD7A-05E1-4598-9AFA-28EBE3C8443B}" type="slidenum">
              <a:rPr lang="cs-CZ" smtClean="0"/>
              <a:pPr/>
              <a:t>‹#›</a:t>
            </a:fld>
            <a:endParaRPr lang="cs-CZ"/>
          </a:p>
        </p:txBody>
      </p:sp>
    </p:spTree>
    <p:extLst>
      <p:ext uri="{BB962C8B-B14F-4D97-AF65-F5344CB8AC3E}">
        <p14:creationId xmlns:p14="http://schemas.microsoft.com/office/powerpoint/2010/main" val="1761359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Po kliknutí můžete upravovat styly textu v předloze.</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Po kliknutí můžete upravovat styly textu v předloze.</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Po kliknutí můžete upravovat styly textu v předloze.</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Po kliknutí můžete upravovat styly textu v předloze.</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C917C94D-9116-4024-96E4-3B9D6C3B912B}" type="datetimeFigureOut">
              <a:rPr lang="cs-CZ" smtClean="0"/>
              <a:pPr/>
              <a:t>15.5.2019</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A212BD7A-05E1-4598-9AFA-28EBE3C8443B}" type="slidenum">
              <a:rPr lang="cs-CZ" smtClean="0"/>
              <a:pPr/>
              <a:t>‹#›</a:t>
            </a:fld>
            <a:endParaRPr lang="cs-CZ"/>
          </a:p>
        </p:txBody>
      </p:sp>
    </p:spTree>
    <p:extLst>
      <p:ext uri="{BB962C8B-B14F-4D97-AF65-F5344CB8AC3E}">
        <p14:creationId xmlns:p14="http://schemas.microsoft.com/office/powerpoint/2010/main" val="22755830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C917C94D-9116-4024-96E4-3B9D6C3B912B}" type="datetimeFigureOut">
              <a:rPr lang="cs-CZ" smtClean="0"/>
              <a:pPr/>
              <a:t>15.5.2019</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A212BD7A-05E1-4598-9AFA-28EBE3C8443B}" type="slidenum">
              <a:rPr lang="cs-CZ" smtClean="0"/>
              <a:pPr/>
              <a:t>‹#›</a:t>
            </a:fld>
            <a:endParaRPr lang="cs-CZ"/>
          </a:p>
        </p:txBody>
      </p:sp>
    </p:spTree>
    <p:extLst>
      <p:ext uri="{BB962C8B-B14F-4D97-AF65-F5344CB8AC3E}">
        <p14:creationId xmlns:p14="http://schemas.microsoft.com/office/powerpoint/2010/main" val="4251871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C917C94D-9116-4024-96E4-3B9D6C3B912B}" type="datetimeFigureOut">
              <a:rPr lang="cs-CZ" smtClean="0"/>
              <a:pPr/>
              <a:t>15.5.2019</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A212BD7A-05E1-4598-9AFA-28EBE3C8443B}" type="slidenum">
              <a:rPr lang="cs-CZ" smtClean="0"/>
              <a:pPr/>
              <a:t>‹#›</a:t>
            </a:fld>
            <a:endParaRPr lang="cs-CZ"/>
          </a:p>
        </p:txBody>
      </p:sp>
    </p:spTree>
    <p:extLst>
      <p:ext uri="{BB962C8B-B14F-4D97-AF65-F5344CB8AC3E}">
        <p14:creationId xmlns:p14="http://schemas.microsoft.com/office/powerpoint/2010/main" val="203085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Po kliknutí můžete upravovat styly textu v předloze.</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Po kliknutí můžete upravovat styly textu v předloze.</a:t>
            </a:r>
          </a:p>
        </p:txBody>
      </p:sp>
      <p:sp>
        <p:nvSpPr>
          <p:cNvPr id="5" name="Zástupný symbol pro datum 4"/>
          <p:cNvSpPr>
            <a:spLocks noGrp="1"/>
          </p:cNvSpPr>
          <p:nvPr>
            <p:ph type="dt" sz="half" idx="10"/>
          </p:nvPr>
        </p:nvSpPr>
        <p:spPr/>
        <p:txBody>
          <a:bodyPr/>
          <a:lstStyle/>
          <a:p>
            <a:fld id="{C917C94D-9116-4024-96E4-3B9D6C3B912B}" type="datetimeFigureOut">
              <a:rPr lang="cs-CZ" smtClean="0"/>
              <a:pPr/>
              <a:t>15.5.2019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212BD7A-05E1-4598-9AFA-28EBE3C8443B}" type="slidenum">
              <a:rPr lang="cs-CZ" smtClean="0"/>
              <a:pPr/>
              <a:t>‹#›</a:t>
            </a:fld>
            <a:endParaRPr lang="cs-CZ"/>
          </a:p>
        </p:txBody>
      </p:sp>
    </p:spTree>
    <p:extLst>
      <p:ext uri="{BB962C8B-B14F-4D97-AF65-F5344CB8AC3E}">
        <p14:creationId xmlns:p14="http://schemas.microsoft.com/office/powerpoint/2010/main" val="2235683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Přetáhněte obrázek na zástupný symbol nebo klikněte na ikonu pro přidání.</a:t>
            </a:r>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Po kliknutí můžete upravovat styly textu v předloze.</a:t>
            </a:r>
          </a:p>
        </p:txBody>
      </p:sp>
      <p:sp>
        <p:nvSpPr>
          <p:cNvPr id="5" name="Zástupný symbol pro datum 4"/>
          <p:cNvSpPr>
            <a:spLocks noGrp="1"/>
          </p:cNvSpPr>
          <p:nvPr>
            <p:ph type="dt" sz="half" idx="10"/>
          </p:nvPr>
        </p:nvSpPr>
        <p:spPr/>
        <p:txBody>
          <a:bodyPr/>
          <a:lstStyle/>
          <a:p>
            <a:fld id="{C917C94D-9116-4024-96E4-3B9D6C3B912B}" type="datetimeFigureOut">
              <a:rPr lang="cs-CZ" smtClean="0"/>
              <a:pPr/>
              <a:t>15.5.2019</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A212BD7A-05E1-4598-9AFA-28EBE3C8443B}" type="slidenum">
              <a:rPr lang="cs-CZ" smtClean="0"/>
              <a:pPr/>
              <a:t>‹#›</a:t>
            </a:fld>
            <a:endParaRPr lang="cs-CZ"/>
          </a:p>
        </p:txBody>
      </p:sp>
    </p:spTree>
    <p:extLst>
      <p:ext uri="{BB962C8B-B14F-4D97-AF65-F5344CB8AC3E}">
        <p14:creationId xmlns:p14="http://schemas.microsoft.com/office/powerpoint/2010/main" val="3527604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17C94D-9116-4024-96E4-3B9D6C3B912B}" type="datetimeFigureOut">
              <a:rPr lang="cs-CZ" smtClean="0"/>
              <a:pPr/>
              <a:t>15.5.2019</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12BD7A-05E1-4598-9AFA-28EBE3C8443B}" type="slidenum">
              <a:rPr lang="cs-CZ" smtClean="0"/>
              <a:pPr/>
              <a:t>‹#›</a:t>
            </a:fld>
            <a:endParaRPr lang="cs-CZ"/>
          </a:p>
        </p:txBody>
      </p:sp>
    </p:spTree>
    <p:extLst>
      <p:ext uri="{BB962C8B-B14F-4D97-AF65-F5344CB8AC3E}">
        <p14:creationId xmlns:p14="http://schemas.microsoft.com/office/powerpoint/2010/main" val="27564699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6848305"/>
          </a:xfrm>
          <a:prstGeom prst="rect">
            <a:avLst/>
          </a:prstGeom>
        </p:spPr>
      </p:pic>
      <p:sp>
        <p:nvSpPr>
          <p:cNvPr id="3" name="Obdélník 2"/>
          <p:cNvSpPr/>
          <p:nvPr/>
        </p:nvSpPr>
        <p:spPr>
          <a:xfrm>
            <a:off x="152293" y="1628800"/>
            <a:ext cx="8905002" cy="5278368"/>
          </a:xfrm>
          <a:prstGeom prst="rect">
            <a:avLst/>
          </a:prstGeom>
        </p:spPr>
        <p:txBody>
          <a:bodyPr wrap="none">
            <a:spAutoFit/>
          </a:bodyPr>
          <a:lstStyle/>
          <a:p>
            <a:pPr algn="ctr"/>
            <a:r>
              <a:rPr lang="cs-CZ" b="1" dirty="0" smtClean="0"/>
              <a:t> </a:t>
            </a:r>
          </a:p>
          <a:p>
            <a:pPr algn="ctr"/>
            <a:endParaRPr lang="cs-CZ" b="1" dirty="0" smtClean="0"/>
          </a:p>
          <a:p>
            <a:pPr algn="ctr"/>
            <a:r>
              <a:rPr lang="cs-CZ" sz="1900" b="1" dirty="0" smtClean="0"/>
              <a:t>WORKSHOP: „Výměna zkušeností v realizaci </a:t>
            </a:r>
            <a:r>
              <a:rPr lang="cs-CZ" sz="1900" b="1" dirty="0" err="1" smtClean="0"/>
              <a:t>cyklodopravy</a:t>
            </a:r>
            <a:r>
              <a:rPr lang="cs-CZ" sz="1900" b="1" dirty="0" smtClean="0"/>
              <a:t> – okružní cesty </a:t>
            </a:r>
          </a:p>
          <a:p>
            <a:pPr algn="ctr"/>
            <a:r>
              <a:rPr lang="cs-CZ" sz="1900" b="1" dirty="0" smtClean="0"/>
              <a:t>Propojující lázeňské cíle, nástupní místa – pro </a:t>
            </a:r>
            <a:r>
              <a:rPr lang="cs-CZ" sz="1900" b="1" dirty="0" err="1" smtClean="0"/>
              <a:t>cyklo</a:t>
            </a:r>
            <a:r>
              <a:rPr lang="cs-CZ" sz="1900" b="1" dirty="0" smtClean="0"/>
              <a:t> i pěší, </a:t>
            </a:r>
            <a:r>
              <a:rPr lang="cs-CZ" sz="1900" b="1" dirty="0" err="1" smtClean="0"/>
              <a:t>prosíťování</a:t>
            </a:r>
            <a:r>
              <a:rPr lang="cs-CZ" sz="1900" b="1" dirty="0" smtClean="0"/>
              <a:t> cyklostezek“</a:t>
            </a:r>
          </a:p>
          <a:p>
            <a:pPr algn="ctr"/>
            <a:endParaRPr lang="cs-CZ" sz="1900" b="1" dirty="0" smtClean="0"/>
          </a:p>
          <a:p>
            <a:pPr algn="ctr"/>
            <a:r>
              <a:rPr lang="cs-CZ" sz="1900" b="1" i="1" dirty="0" smtClean="0"/>
              <a:t>WORKSHOP: „</a:t>
            </a:r>
            <a:r>
              <a:rPr lang="cs-CZ" sz="1900" b="1" i="1" dirty="0" err="1" smtClean="0"/>
              <a:t>Erfahrungsaustausch</a:t>
            </a:r>
            <a:r>
              <a:rPr lang="cs-CZ" sz="1900" b="1" i="1" dirty="0" smtClean="0"/>
              <a:t> in der </a:t>
            </a:r>
            <a:r>
              <a:rPr lang="cs-CZ" sz="1900" b="1" i="1" dirty="0" err="1" smtClean="0"/>
              <a:t>Realisierung</a:t>
            </a:r>
            <a:r>
              <a:rPr lang="cs-CZ" sz="1900" b="1" i="1" dirty="0" smtClean="0"/>
              <a:t> des </a:t>
            </a:r>
            <a:r>
              <a:rPr lang="cs-CZ" sz="1900" b="1" i="1" dirty="0" err="1" smtClean="0"/>
              <a:t>Fahrradverkehrs</a:t>
            </a:r>
            <a:r>
              <a:rPr lang="cs-CZ" sz="1900" b="1" i="1" dirty="0" smtClean="0"/>
              <a:t> –</a:t>
            </a:r>
          </a:p>
          <a:p>
            <a:pPr algn="ctr"/>
            <a:r>
              <a:rPr lang="cs-CZ" sz="1900" b="1" i="1" dirty="0" err="1" smtClean="0"/>
              <a:t>Kurortziele</a:t>
            </a:r>
            <a:r>
              <a:rPr lang="cs-CZ" sz="1900" b="1" i="1" dirty="0" smtClean="0"/>
              <a:t> </a:t>
            </a:r>
            <a:r>
              <a:rPr lang="cs-CZ" sz="1900" b="1" i="1" dirty="0" err="1" smtClean="0"/>
              <a:t>verbindende</a:t>
            </a:r>
            <a:r>
              <a:rPr lang="cs-CZ" sz="1900" b="1" i="1" dirty="0" smtClean="0"/>
              <a:t> </a:t>
            </a:r>
            <a:r>
              <a:rPr lang="cs-CZ" sz="1900" b="1" i="1" dirty="0" err="1" smtClean="0"/>
              <a:t>Rundfahrradege</a:t>
            </a:r>
            <a:r>
              <a:rPr lang="cs-CZ" sz="1900" b="1" i="1" dirty="0" smtClean="0"/>
              <a:t>, </a:t>
            </a:r>
            <a:r>
              <a:rPr lang="cs-CZ" sz="1900" b="1" i="1" dirty="0" err="1" smtClean="0"/>
              <a:t>Einstiegspunkte</a:t>
            </a:r>
            <a:r>
              <a:rPr lang="cs-CZ" sz="1900" b="1" i="1" dirty="0" smtClean="0"/>
              <a:t> – </a:t>
            </a:r>
            <a:r>
              <a:rPr lang="cs-CZ" sz="1900" b="1" i="1" dirty="0" err="1" smtClean="0"/>
              <a:t>für</a:t>
            </a:r>
            <a:endParaRPr lang="cs-CZ" sz="1900" b="1" i="1" dirty="0" smtClean="0"/>
          </a:p>
          <a:p>
            <a:pPr algn="ctr"/>
            <a:r>
              <a:rPr lang="cs-CZ" sz="1900" b="1" i="1" dirty="0" err="1" smtClean="0"/>
              <a:t>Fahrradfahret</a:t>
            </a:r>
            <a:r>
              <a:rPr lang="cs-CZ" sz="1900" b="1" i="1" dirty="0" smtClean="0"/>
              <a:t> </a:t>
            </a:r>
            <a:r>
              <a:rPr lang="cs-CZ" sz="1900" b="1" i="1" dirty="0" err="1" smtClean="0"/>
              <a:t>und</a:t>
            </a:r>
            <a:r>
              <a:rPr lang="cs-CZ" sz="1900" b="1" i="1" dirty="0" smtClean="0"/>
              <a:t> </a:t>
            </a:r>
            <a:r>
              <a:rPr lang="cs-CZ" sz="1900" b="1" i="1" dirty="0" err="1" smtClean="0"/>
              <a:t>Touristen</a:t>
            </a:r>
            <a:r>
              <a:rPr lang="cs-CZ" sz="1900" b="1" i="1" dirty="0" smtClean="0"/>
              <a:t>, </a:t>
            </a:r>
            <a:r>
              <a:rPr lang="cs-CZ" sz="1900" b="1" i="1" dirty="0" err="1" smtClean="0"/>
              <a:t>Vernetzung</a:t>
            </a:r>
            <a:r>
              <a:rPr lang="cs-CZ" sz="1900" b="1" i="1" dirty="0" smtClean="0"/>
              <a:t> der </a:t>
            </a:r>
            <a:r>
              <a:rPr lang="cs-CZ" sz="1900" b="1" i="1" dirty="0" err="1" smtClean="0"/>
              <a:t>Fahrradwege</a:t>
            </a:r>
            <a:r>
              <a:rPr lang="cs-CZ" sz="1900" b="1" i="1" dirty="0" smtClean="0"/>
              <a:t>“</a:t>
            </a:r>
          </a:p>
          <a:p>
            <a:endParaRPr lang="cs-CZ" sz="1900" b="1" dirty="0" smtClean="0"/>
          </a:p>
          <a:p>
            <a:pPr algn="ctr"/>
            <a:r>
              <a:rPr lang="cs-CZ" sz="1900" b="1" dirty="0" smtClean="0"/>
              <a:t>k projektu / </a:t>
            </a:r>
            <a:r>
              <a:rPr lang="cs-CZ" sz="1900" b="1" i="1" dirty="0" err="1" smtClean="0"/>
              <a:t>zum</a:t>
            </a:r>
            <a:r>
              <a:rPr lang="cs-CZ" sz="1900" b="1" i="1" dirty="0" smtClean="0"/>
              <a:t> Projekt</a:t>
            </a:r>
          </a:p>
          <a:p>
            <a:pPr algn="ctr"/>
            <a:endParaRPr lang="cs-CZ" sz="1600" b="1" dirty="0" smtClean="0"/>
          </a:p>
          <a:p>
            <a:pPr algn="ctr"/>
            <a:r>
              <a:rPr lang="cs-CZ" sz="1900" b="1" dirty="0" smtClean="0"/>
              <a:t>CLARA III: ROZVOJ SPOLEČNÉ PARTNERSKÉ SPOLUPRÁCE VEŘEJNÉ SPRÁVY</a:t>
            </a:r>
          </a:p>
          <a:p>
            <a:pPr algn="ctr"/>
            <a:r>
              <a:rPr lang="cs-CZ" sz="1900" b="1" dirty="0" smtClean="0"/>
              <a:t>V ČESKO-BAVORSKÉM REGIONU</a:t>
            </a:r>
          </a:p>
          <a:p>
            <a:pPr algn="ctr"/>
            <a:endParaRPr lang="cs-CZ" sz="1900" b="1" dirty="0" smtClean="0"/>
          </a:p>
          <a:p>
            <a:pPr algn="ctr"/>
            <a:r>
              <a:rPr lang="de-DE" sz="1900" b="1" i="1" dirty="0" smtClean="0"/>
              <a:t>CLARA III: ENTWICKLUNG DER GEMEINSAMEN PARTNERSCHAFTLICHEN</a:t>
            </a:r>
          </a:p>
          <a:p>
            <a:pPr algn="ctr"/>
            <a:r>
              <a:rPr lang="de-DE" sz="1900" b="1" i="1" dirty="0" smtClean="0"/>
              <a:t>ZUSAMMENARBEIT DER ÖFFENTLICHEN VERWALTUNG </a:t>
            </a:r>
            <a:endParaRPr lang="cs-CZ" sz="1900" b="1" i="1" dirty="0" smtClean="0"/>
          </a:p>
          <a:p>
            <a:pPr algn="ctr"/>
            <a:r>
              <a:rPr lang="de-DE" sz="1900" b="1" i="1" dirty="0" smtClean="0"/>
              <a:t>IN DER TSCHECHISCH</a:t>
            </a:r>
            <a:r>
              <a:rPr lang="cs-CZ" sz="1900" b="1" i="1" dirty="0" smtClean="0"/>
              <a:t>-</a:t>
            </a:r>
            <a:r>
              <a:rPr lang="de-DE" sz="1900" b="1" i="1" dirty="0" smtClean="0"/>
              <a:t>BAYERISCHEN</a:t>
            </a:r>
          </a:p>
          <a:p>
            <a:pPr algn="ctr"/>
            <a:r>
              <a:rPr lang="cs-CZ" sz="1900" b="1" i="1" dirty="0" smtClean="0"/>
              <a:t>REGION</a:t>
            </a:r>
            <a:endParaRPr lang="cs-CZ" sz="1900" b="1" i="1" dirty="0"/>
          </a:p>
        </p:txBody>
      </p:sp>
      <p:pic>
        <p:nvPicPr>
          <p:cNvPr id="4" name="Obrázek 3" descr="marianskolazensko_logo.jpg"/>
          <p:cNvPicPr>
            <a:picLocks noChangeAspect="1"/>
          </p:cNvPicPr>
          <p:nvPr/>
        </p:nvPicPr>
        <p:blipFill>
          <a:blip r:embed="rId4" cstate="print"/>
          <a:stretch>
            <a:fillRect/>
          </a:stretch>
        </p:blipFill>
        <p:spPr>
          <a:xfrm>
            <a:off x="3491880" y="1124744"/>
            <a:ext cx="2088232" cy="828120"/>
          </a:xfrm>
          <a:prstGeom prst="rect">
            <a:avLst/>
          </a:prstGeom>
        </p:spPr>
      </p:pic>
    </p:spTree>
    <p:extLst>
      <p:ext uri="{BB962C8B-B14F-4D97-AF65-F5344CB8AC3E}">
        <p14:creationId xmlns:p14="http://schemas.microsoft.com/office/powerpoint/2010/main" val="19083291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346050"/>
          </a:xfrm>
        </p:spPr>
        <p:txBody>
          <a:bodyPr>
            <a:normAutofit fontScale="90000"/>
          </a:bodyPr>
          <a:lstStyle/>
          <a:p>
            <a:endParaRPr lang="cs-CZ" dirty="0"/>
          </a:p>
        </p:txBody>
      </p:sp>
      <p:sp>
        <p:nvSpPr>
          <p:cNvPr id="3" name="Zástupný symbol pro obsah 2"/>
          <p:cNvSpPr>
            <a:spLocks noGrp="1"/>
          </p:cNvSpPr>
          <p:nvPr>
            <p:ph idx="1"/>
          </p:nvPr>
        </p:nvSpPr>
        <p:spPr>
          <a:xfrm>
            <a:off x="457200" y="1052736"/>
            <a:ext cx="8229600" cy="5073427"/>
          </a:xfrm>
        </p:spPr>
        <p:txBody>
          <a:bodyPr>
            <a:normAutofit fontScale="70000" lnSpcReduction="20000"/>
          </a:bodyPr>
          <a:lstStyle/>
          <a:p>
            <a:r>
              <a:rPr lang="de-DE" i="1" dirty="0"/>
              <a:t>Die Wege sind farblich dargestellt, siehe Legende.</a:t>
            </a:r>
            <a:endParaRPr lang="cs-CZ" i="1" dirty="0"/>
          </a:p>
          <a:p>
            <a:r>
              <a:rPr lang="de-DE" b="1" i="1" dirty="0"/>
              <a:t>Rot</a:t>
            </a:r>
            <a:r>
              <a:rPr lang="de-DE" i="1" dirty="0"/>
              <a:t> ist unsere regionale Strecke Nr. 361, die nicht offiziell „Klosterstrecke“ genannt wird. Sie verbindet das </a:t>
            </a:r>
            <a:r>
              <a:rPr lang="de-DE" i="1" dirty="0" err="1"/>
              <a:t>Prämonstratenserkloster</a:t>
            </a:r>
            <a:r>
              <a:rPr lang="de-DE" i="1" dirty="0"/>
              <a:t> in </a:t>
            </a:r>
            <a:r>
              <a:rPr lang="de-DE" i="1" dirty="0" err="1"/>
              <a:t>Teplá</a:t>
            </a:r>
            <a:r>
              <a:rPr lang="de-DE" i="1" dirty="0"/>
              <a:t> – Marienbad - Wallfahrtsort Maria Loreto in </a:t>
            </a:r>
            <a:r>
              <a:rPr lang="de-DE" i="1" dirty="0" err="1"/>
              <a:t>Starý</a:t>
            </a:r>
            <a:r>
              <a:rPr lang="de-DE" i="1" dirty="0"/>
              <a:t> </a:t>
            </a:r>
            <a:r>
              <a:rPr lang="de-DE" i="1" dirty="0" err="1"/>
              <a:t>Hrozňatov</a:t>
            </a:r>
            <a:r>
              <a:rPr lang="de-DE" i="1" dirty="0"/>
              <a:t> / </a:t>
            </a:r>
            <a:r>
              <a:rPr lang="de-DE" i="1" dirty="0" err="1"/>
              <a:t>Altkinsberg</a:t>
            </a:r>
            <a:r>
              <a:rPr lang="de-DE" i="1" dirty="0"/>
              <a:t> - und das Zisterzienserkloster Waldsassen.  </a:t>
            </a:r>
            <a:endParaRPr lang="cs-CZ" i="1" dirty="0"/>
          </a:p>
          <a:p>
            <a:r>
              <a:rPr lang="de-DE" b="1" i="1" dirty="0"/>
              <a:t>Orange</a:t>
            </a:r>
            <a:r>
              <a:rPr lang="de-DE" i="1" dirty="0"/>
              <a:t> ist die nicht vollendete Strecke Nr. 604. Es ist die spinale Strecke unserer Region, die den Radweg Eger mit der Region </a:t>
            </a:r>
            <a:r>
              <a:rPr lang="de-DE" i="1" dirty="0" err="1"/>
              <a:t>Tachov</a:t>
            </a:r>
            <a:r>
              <a:rPr lang="de-DE" i="1" dirty="0"/>
              <a:t> verbinden soll. Die kurzen Punkte bedeuten die noch nicht vollendeten Abschnitte.   </a:t>
            </a:r>
            <a:endParaRPr lang="cs-CZ" i="1" dirty="0"/>
          </a:p>
          <a:p>
            <a:r>
              <a:rPr lang="de-DE" i="1" dirty="0"/>
              <a:t>Alle diese drei Wege (EV13, 36, 361) kreuzen sich in </a:t>
            </a:r>
            <a:r>
              <a:rPr lang="de-DE" i="1" dirty="0" err="1"/>
              <a:t>Vysoká</a:t>
            </a:r>
            <a:r>
              <a:rPr lang="de-DE" i="1" dirty="0"/>
              <a:t> / </a:t>
            </a:r>
            <a:r>
              <a:rPr lang="de-DE" i="1" dirty="0" err="1"/>
              <a:t>Maiersgrün</a:t>
            </a:r>
            <a:r>
              <a:rPr lang="de-DE" i="1" dirty="0"/>
              <a:t> (Abb. 06)</a:t>
            </a:r>
            <a:endParaRPr lang="cs-CZ" i="1" dirty="0"/>
          </a:p>
          <a:p>
            <a:r>
              <a:rPr lang="de-DE" i="1" dirty="0"/>
              <a:t>Auf dem Gebiet </a:t>
            </a:r>
            <a:r>
              <a:rPr lang="de-DE" i="1" dirty="0" err="1"/>
              <a:t>Mariánskolázeňsko</a:t>
            </a:r>
            <a:r>
              <a:rPr lang="de-DE" i="1" dirty="0"/>
              <a:t> gibt es ein dichtes Netz von markierten Radwegen, das vom Klub der tschechischen Touristen gepflegt wird, unter finanzieller Hilfe des Karlsbader Bezirks. </a:t>
            </a:r>
            <a:endParaRPr lang="cs-CZ" i="1" dirty="0"/>
          </a:p>
          <a:p>
            <a:r>
              <a:rPr lang="de-DE" i="1" dirty="0"/>
              <a:t>Im Karlsbader Bezirk gibt es zurzeit 2064 km markierte Wege, davon in unserer </a:t>
            </a:r>
            <a:r>
              <a:rPr lang="de-DE" i="1" dirty="0" err="1"/>
              <a:t>Marienbader</a:t>
            </a:r>
            <a:r>
              <a:rPr lang="de-DE" i="1" dirty="0"/>
              <a:t> Region ca.200 km.</a:t>
            </a:r>
            <a:endParaRPr lang="cs-CZ" i="1" dirty="0"/>
          </a:p>
        </p:txBody>
      </p:sp>
    </p:spTree>
    <p:extLst>
      <p:ext uri="{BB962C8B-B14F-4D97-AF65-F5344CB8AC3E}">
        <p14:creationId xmlns:p14="http://schemas.microsoft.com/office/powerpoint/2010/main" val="35493231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5122" name="Picture 2" descr="C:\Users\Michaela\Documents\Jankovska_zaloha_12_1_2013\CÍL_3\2016\Clara\realizace\Workshop_15_5_2019\mapy\05 Mapa Mariánskolázeňsko.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73748" y="1600200"/>
            <a:ext cx="7196503"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89684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cs-CZ" sz="2800" dirty="0" smtClean="0"/>
              <a:t/>
            </a:r>
            <a:br>
              <a:rPr lang="cs-CZ" sz="2800" dirty="0" smtClean="0"/>
            </a:br>
            <a:r>
              <a:rPr lang="cs-CZ" sz="2800" dirty="0"/>
              <a:t> </a:t>
            </a:r>
            <a:r>
              <a:rPr lang="cs-CZ" sz="2800" dirty="0" smtClean="0"/>
              <a:t>            Všechny tři </a:t>
            </a:r>
            <a:r>
              <a:rPr lang="cs-CZ" sz="2800" dirty="0"/>
              <a:t>trasy (EV13, 36, 361) </a:t>
            </a:r>
            <a:r>
              <a:rPr lang="cs-CZ" sz="2800" dirty="0" smtClean="0"/>
              <a:t/>
            </a:r>
            <a:br>
              <a:rPr lang="cs-CZ" sz="2800" dirty="0" smtClean="0"/>
            </a:br>
            <a:r>
              <a:rPr lang="cs-CZ" sz="2800" dirty="0" smtClean="0"/>
              <a:t>se </a:t>
            </a:r>
            <a:r>
              <a:rPr lang="cs-CZ" sz="2800" dirty="0"/>
              <a:t>křižují na </a:t>
            </a:r>
            <a:r>
              <a:rPr lang="cs-CZ" sz="2800" dirty="0" smtClean="0"/>
              <a:t>Vysoké</a:t>
            </a:r>
            <a:r>
              <a:rPr lang="cs-CZ" dirty="0"/>
              <a:t/>
            </a:r>
            <a:br>
              <a:rPr lang="cs-CZ" dirty="0"/>
            </a:br>
            <a:endParaRPr lang="cs-CZ" dirty="0"/>
          </a:p>
        </p:txBody>
      </p:sp>
      <p:pic>
        <p:nvPicPr>
          <p:cNvPr id="6146" name="Picture 2" descr="C:\Users\Michaela\Documents\Jankovska_zaloha_12_1_2013\CÍL_3\2016\Clara\realizace\Workshop_15_5_2019\mapy\06 Rozcestí ve Vysoké.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9080" y="1831181"/>
            <a:ext cx="6085840" cy="40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48450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714202"/>
          </a:xfrm>
        </p:spPr>
        <p:txBody>
          <a:bodyPr>
            <a:normAutofit fontScale="90000"/>
          </a:bodyPr>
          <a:lstStyle/>
          <a:p>
            <a:r>
              <a:rPr lang="cs-CZ" sz="3000" b="1" dirty="0" smtClean="0"/>
              <a:t>Doplnění značených tras </a:t>
            </a:r>
            <a:br>
              <a:rPr lang="cs-CZ" sz="3000" b="1" dirty="0" smtClean="0"/>
            </a:br>
            <a:r>
              <a:rPr lang="cs-CZ" sz="3000" b="1" dirty="0" smtClean="0"/>
              <a:t>v okolí M. Lázní</a:t>
            </a:r>
            <a:br>
              <a:rPr lang="cs-CZ" sz="3000" b="1" dirty="0" smtClean="0"/>
            </a:br>
            <a:r>
              <a:rPr lang="cs-CZ" sz="1100" b="1" dirty="0"/>
              <a:t/>
            </a:r>
            <a:br>
              <a:rPr lang="cs-CZ" sz="1100" b="1" dirty="0"/>
            </a:br>
            <a:r>
              <a:rPr lang="de-DE" sz="3000" b="1" i="1" dirty="0"/>
              <a:t>Ergänzung der markierten Radwege in der </a:t>
            </a:r>
            <a:r>
              <a:rPr lang="cs-CZ" sz="3000" b="1" i="1" dirty="0" smtClean="0"/>
              <a:t/>
            </a:r>
            <a:br>
              <a:rPr lang="cs-CZ" sz="3000" b="1" i="1" dirty="0" smtClean="0"/>
            </a:br>
            <a:r>
              <a:rPr lang="de-DE" sz="3000" b="1" i="1" dirty="0" smtClean="0"/>
              <a:t>Umgebung </a:t>
            </a:r>
            <a:r>
              <a:rPr lang="de-DE" sz="3000" b="1" i="1" dirty="0"/>
              <a:t>von Marienbad</a:t>
            </a:r>
            <a:endParaRPr lang="cs-CZ" sz="3000" b="1" i="1" dirty="0"/>
          </a:p>
        </p:txBody>
      </p:sp>
      <p:sp>
        <p:nvSpPr>
          <p:cNvPr id="3" name="Zástupný symbol pro obsah 2"/>
          <p:cNvSpPr>
            <a:spLocks noGrp="1"/>
          </p:cNvSpPr>
          <p:nvPr>
            <p:ph idx="1"/>
          </p:nvPr>
        </p:nvSpPr>
        <p:spPr>
          <a:xfrm>
            <a:off x="457200" y="2132856"/>
            <a:ext cx="8507288" cy="3993307"/>
          </a:xfrm>
        </p:spPr>
        <p:txBody>
          <a:bodyPr>
            <a:normAutofit/>
          </a:bodyPr>
          <a:lstStyle/>
          <a:p>
            <a:r>
              <a:rPr lang="cs-CZ" sz="2700" dirty="0" smtClean="0"/>
              <a:t>V</a:t>
            </a:r>
            <a:r>
              <a:rPr lang="cs-CZ" sz="2700" dirty="0"/>
              <a:t> letošním roce se připravuje ještě doplnění značených tras v centru Mariánských Lázních a jeho nejbližším okolí. Ve městě se v loňském roce opravila stezka do Velké </a:t>
            </a:r>
            <a:r>
              <a:rPr lang="cs-CZ" sz="2700" dirty="0" err="1"/>
              <a:t>Hleďsebe</a:t>
            </a:r>
            <a:r>
              <a:rPr lang="cs-CZ" sz="2700" dirty="0"/>
              <a:t> a provedlo vyznačení cyklistických pruhů </a:t>
            </a:r>
            <a:r>
              <a:rPr lang="cs-CZ" sz="2700" dirty="0" smtClean="0"/>
              <a:t/>
            </a:r>
            <a:br>
              <a:rPr lang="cs-CZ" sz="2700" dirty="0" smtClean="0"/>
            </a:br>
            <a:r>
              <a:rPr lang="cs-CZ" sz="2700" dirty="0" smtClean="0"/>
              <a:t>na </a:t>
            </a:r>
            <a:r>
              <a:rPr lang="cs-CZ" sz="2700" dirty="0"/>
              <a:t>Hlavní třídě. </a:t>
            </a:r>
            <a:r>
              <a:rPr lang="cs-CZ" sz="2700" dirty="0" smtClean="0"/>
              <a:t/>
            </a:r>
            <a:br>
              <a:rPr lang="cs-CZ" sz="2700" dirty="0" smtClean="0"/>
            </a:br>
            <a:r>
              <a:rPr lang="cs-CZ" sz="2700" dirty="0" smtClean="0"/>
              <a:t>Proto </a:t>
            </a:r>
            <a:r>
              <a:rPr lang="cs-CZ" sz="2700" dirty="0"/>
              <a:t>je možné konečně propojit východiště cyklotras </a:t>
            </a:r>
            <a:r>
              <a:rPr lang="cs-CZ" sz="2700" dirty="0" smtClean="0"/>
              <a:t/>
            </a:r>
            <a:br>
              <a:rPr lang="cs-CZ" sz="2700" dirty="0" smtClean="0"/>
            </a:br>
            <a:r>
              <a:rPr lang="cs-CZ" sz="2700" dirty="0" smtClean="0"/>
              <a:t>Na </a:t>
            </a:r>
            <a:r>
              <a:rPr lang="cs-CZ" sz="2700" dirty="0"/>
              <a:t>hřbitově, v Geoparku a u Viktorky.</a:t>
            </a:r>
          </a:p>
          <a:p>
            <a:r>
              <a:rPr lang="cs-CZ" sz="2700" dirty="0"/>
              <a:t>Zároveň se propojí město </a:t>
            </a:r>
            <a:r>
              <a:rPr lang="cs-CZ" sz="2700" dirty="0" err="1"/>
              <a:t>M.Lázně</a:t>
            </a:r>
            <a:r>
              <a:rPr lang="cs-CZ" sz="2700" dirty="0"/>
              <a:t> z Velkou </a:t>
            </a:r>
            <a:r>
              <a:rPr lang="cs-CZ" sz="2700" dirty="0" err="1"/>
              <a:t>Hleďsebí</a:t>
            </a:r>
            <a:r>
              <a:rPr lang="cs-CZ" sz="2700" dirty="0"/>
              <a:t> </a:t>
            </a:r>
            <a:r>
              <a:rPr lang="cs-CZ" sz="2700" dirty="0" smtClean="0"/>
              <a:t/>
            </a:r>
            <a:br>
              <a:rPr lang="cs-CZ" sz="2700" dirty="0" smtClean="0"/>
            </a:br>
            <a:r>
              <a:rPr lang="cs-CZ" sz="2700" dirty="0" smtClean="0"/>
              <a:t>a </a:t>
            </a:r>
            <a:r>
              <a:rPr lang="cs-CZ" sz="2700" dirty="0"/>
              <a:t>Vlkovicemi (přes Úšovice).</a:t>
            </a:r>
          </a:p>
          <a:p>
            <a:endParaRPr lang="cs-CZ" dirty="0"/>
          </a:p>
        </p:txBody>
      </p:sp>
    </p:spTree>
    <p:extLst>
      <p:ext uri="{BB962C8B-B14F-4D97-AF65-F5344CB8AC3E}">
        <p14:creationId xmlns:p14="http://schemas.microsoft.com/office/powerpoint/2010/main" val="212066920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490066"/>
          </a:xfrm>
        </p:spPr>
        <p:txBody>
          <a:bodyPr>
            <a:normAutofit fontScale="90000"/>
          </a:bodyPr>
          <a:lstStyle/>
          <a:p>
            <a:endParaRPr lang="cs-CZ" dirty="0"/>
          </a:p>
        </p:txBody>
      </p:sp>
      <p:sp>
        <p:nvSpPr>
          <p:cNvPr id="3" name="Zástupný symbol pro obsah 2"/>
          <p:cNvSpPr>
            <a:spLocks noGrp="1"/>
          </p:cNvSpPr>
          <p:nvPr>
            <p:ph idx="1"/>
          </p:nvPr>
        </p:nvSpPr>
        <p:spPr>
          <a:xfrm>
            <a:off x="457200" y="1196752"/>
            <a:ext cx="8435280" cy="4929411"/>
          </a:xfrm>
        </p:spPr>
        <p:txBody>
          <a:bodyPr>
            <a:normAutofit/>
          </a:bodyPr>
          <a:lstStyle/>
          <a:p>
            <a:r>
              <a:rPr lang="de-DE" sz="2700" i="1" dirty="0"/>
              <a:t>Im Jahr 2019 werden noch Radwege im Zentrum der Stadt </a:t>
            </a:r>
            <a:r>
              <a:rPr lang="de-DE" sz="2700" i="1" dirty="0" err="1"/>
              <a:t>Mariánské</a:t>
            </a:r>
            <a:r>
              <a:rPr lang="de-DE" sz="2700" i="1" dirty="0"/>
              <a:t> </a:t>
            </a:r>
            <a:r>
              <a:rPr lang="de-DE" sz="2700" i="1" dirty="0" err="1"/>
              <a:t>Lázně</a:t>
            </a:r>
            <a:r>
              <a:rPr lang="de-DE" sz="2700" i="1" dirty="0"/>
              <a:t> und in ihrer nächsten Umgebung markiert. In der Stadt wurde im vorigen Jahr der Weg in die Vorstadt – Gemeinde </a:t>
            </a:r>
            <a:r>
              <a:rPr lang="de-DE" sz="2700" i="1" dirty="0" err="1"/>
              <a:t>Velká</a:t>
            </a:r>
            <a:r>
              <a:rPr lang="de-DE" sz="2700" i="1" dirty="0"/>
              <a:t> </a:t>
            </a:r>
            <a:r>
              <a:rPr lang="de-DE" sz="2700" i="1" dirty="0" err="1"/>
              <a:t>Hleďsebe</a:t>
            </a:r>
            <a:r>
              <a:rPr lang="de-DE" sz="2700" i="1" dirty="0"/>
              <a:t> ausgebessert, und es wurden Radstreifen auf der Hauptstraße markiert. So ist es möglich die Startpunkte am Friedhof, im </a:t>
            </a:r>
            <a:r>
              <a:rPr lang="de-DE" sz="2700" i="1" dirty="0" err="1"/>
              <a:t>Geopark</a:t>
            </a:r>
            <a:r>
              <a:rPr lang="de-DE" sz="2700" i="1" dirty="0"/>
              <a:t> und beim Sportplatz Viktoria zu verbinden.   </a:t>
            </a:r>
            <a:endParaRPr lang="cs-CZ" sz="2700" i="1" dirty="0"/>
          </a:p>
          <a:p>
            <a:r>
              <a:rPr lang="de-DE" sz="2700" i="1" dirty="0"/>
              <a:t>Gleichzeitig wird die Stadt Marienbad mit </a:t>
            </a:r>
            <a:r>
              <a:rPr lang="de-DE" sz="2700" i="1" dirty="0" err="1"/>
              <a:t>Velká</a:t>
            </a:r>
            <a:r>
              <a:rPr lang="de-DE" sz="2700" i="1" dirty="0"/>
              <a:t> </a:t>
            </a:r>
            <a:r>
              <a:rPr lang="de-DE" sz="2700" i="1" dirty="0" err="1"/>
              <a:t>Hleďsebe</a:t>
            </a:r>
            <a:r>
              <a:rPr lang="de-DE" sz="2700" i="1" dirty="0"/>
              <a:t> und </a:t>
            </a:r>
            <a:r>
              <a:rPr lang="de-DE" sz="2700" i="1" dirty="0" err="1"/>
              <a:t>Vlkovice</a:t>
            </a:r>
            <a:r>
              <a:rPr lang="de-DE" sz="2700" i="1" dirty="0"/>
              <a:t> (über Stadtteil </a:t>
            </a:r>
            <a:r>
              <a:rPr lang="de-DE" sz="2700" i="1" dirty="0" err="1"/>
              <a:t>Úšovice</a:t>
            </a:r>
            <a:r>
              <a:rPr lang="de-DE" sz="2700" i="1" dirty="0"/>
              <a:t>) verbindet. </a:t>
            </a:r>
            <a:endParaRPr lang="cs-CZ" sz="2700" i="1" dirty="0"/>
          </a:p>
          <a:p>
            <a:endParaRPr lang="cs-CZ" dirty="0"/>
          </a:p>
        </p:txBody>
      </p:sp>
    </p:spTree>
    <p:extLst>
      <p:ext uri="{BB962C8B-B14F-4D97-AF65-F5344CB8AC3E}">
        <p14:creationId xmlns:p14="http://schemas.microsoft.com/office/powerpoint/2010/main" val="4304773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7170" name="Picture 2" descr="C:\Users\Michaela\Documents\Jankovska_zaloha_12_1_2013\CÍL_3\2016\Clara\realizace\Workshop_15_5_2019\mapy\07 Mapa nových tras ML1.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413392" y="1600200"/>
            <a:ext cx="6317215"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28670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116632"/>
            <a:ext cx="8229600" cy="1354162"/>
          </a:xfrm>
        </p:spPr>
        <p:txBody>
          <a:bodyPr>
            <a:normAutofit fontScale="90000"/>
          </a:bodyPr>
          <a:lstStyle/>
          <a:p>
            <a:r>
              <a:rPr lang="cs-CZ" sz="2800" b="1" dirty="0" smtClean="0"/>
              <a:t>                 Stav cyklostezek na </a:t>
            </a:r>
            <a:r>
              <a:rPr lang="cs-CZ" sz="2800" b="1" dirty="0" err="1" smtClean="0"/>
              <a:t>Mariánskolázeňsku</a:t>
            </a:r>
            <a:r>
              <a:rPr lang="cs-CZ" sz="3000" b="1" dirty="0" smtClean="0"/>
              <a:t/>
            </a:r>
            <a:br>
              <a:rPr lang="cs-CZ" sz="3000" b="1" dirty="0" smtClean="0"/>
            </a:br>
            <a:r>
              <a:rPr lang="cs-CZ" sz="1100" b="1" dirty="0"/>
              <a:t/>
            </a:r>
            <a:br>
              <a:rPr lang="cs-CZ" sz="1100" b="1" dirty="0"/>
            </a:br>
            <a:r>
              <a:rPr lang="cs-CZ" sz="1100" b="1" dirty="0" smtClean="0"/>
              <a:t> </a:t>
            </a:r>
            <a:r>
              <a:rPr lang="de-DE" sz="2800" b="1" i="1" dirty="0" smtClean="0"/>
              <a:t>Zustand </a:t>
            </a:r>
            <a:r>
              <a:rPr lang="de-DE" sz="2800" b="1" i="1" dirty="0"/>
              <a:t>der Radwege im Gebiet von </a:t>
            </a:r>
            <a:r>
              <a:rPr lang="de-DE" sz="2800" b="1" i="1" dirty="0" err="1"/>
              <a:t>Mariánskolázeňsko</a:t>
            </a:r>
            <a:endParaRPr lang="cs-CZ" sz="2800" b="1" i="1" dirty="0"/>
          </a:p>
        </p:txBody>
      </p:sp>
      <p:sp>
        <p:nvSpPr>
          <p:cNvPr id="3" name="Zástupný symbol pro obsah 2"/>
          <p:cNvSpPr>
            <a:spLocks noGrp="1"/>
          </p:cNvSpPr>
          <p:nvPr>
            <p:ph idx="1"/>
          </p:nvPr>
        </p:nvSpPr>
        <p:spPr>
          <a:xfrm>
            <a:off x="107504" y="1412776"/>
            <a:ext cx="9036496" cy="4896544"/>
          </a:xfrm>
        </p:spPr>
        <p:txBody>
          <a:bodyPr>
            <a:normAutofit fontScale="55000" lnSpcReduction="20000"/>
          </a:bodyPr>
          <a:lstStyle/>
          <a:p>
            <a:r>
              <a:rPr lang="cs-CZ" dirty="0" smtClean="0"/>
              <a:t>Zatímco </a:t>
            </a:r>
            <a:r>
              <a:rPr lang="cs-CZ" dirty="0"/>
              <a:t>proznačení cyklotras je již v regionu dostatečné, stav některých cest, po kterých vedou značené trasy není ještě dobrý, a někde i málo bezpečný. </a:t>
            </a:r>
          </a:p>
          <a:p>
            <a:r>
              <a:rPr lang="cs-CZ" dirty="0"/>
              <a:t>Především páteřní trasa našeho regionu č.604 se nemůže zatím spojitě vyznačit, protože zde chybí bezpečné komunikace, po kterých by mohli cyklisté jezdit. Hlavně v úseku mezi zámkem Kynžvart a Dolním Žandovem. V současnosti cyklisté jezdí po silnici </a:t>
            </a:r>
            <a:r>
              <a:rPr lang="cs-CZ" dirty="0" err="1"/>
              <a:t>I.tř</a:t>
            </a:r>
            <a:r>
              <a:rPr lang="cs-CZ" dirty="0"/>
              <a:t> č.21, kde je hustý provoz motorových vozidel</a:t>
            </a:r>
            <a:r>
              <a:rPr lang="cs-CZ" dirty="0" smtClean="0"/>
              <a:t>.</a:t>
            </a:r>
            <a:endParaRPr lang="cs-CZ" dirty="0"/>
          </a:p>
          <a:p>
            <a:r>
              <a:rPr lang="cs-CZ" dirty="0"/>
              <a:t>Pak jsou i další cesty (propojení</a:t>
            </a:r>
            <a:r>
              <a:rPr lang="cs-CZ" dirty="0" smtClean="0"/>
              <a:t>), </a:t>
            </a:r>
            <a:r>
              <a:rPr lang="cs-CZ" dirty="0"/>
              <a:t>které by zkvalitnily a zbezpečnily provoz cyklistů v regionu:</a:t>
            </a:r>
          </a:p>
          <a:p>
            <a:pPr marL="0" lvl="0" indent="0">
              <a:buNone/>
            </a:pPr>
            <a:r>
              <a:rPr lang="cs-CZ" dirty="0"/>
              <a:t>08a - propojení Valy – </a:t>
            </a:r>
            <a:r>
              <a:rPr lang="cs-CZ" dirty="0" err="1"/>
              <a:t>Sekerské</a:t>
            </a:r>
            <a:r>
              <a:rPr lang="cs-CZ" dirty="0"/>
              <a:t> Chalupy</a:t>
            </a:r>
          </a:p>
          <a:p>
            <a:pPr marL="0" lvl="0" indent="0">
              <a:buNone/>
            </a:pPr>
            <a:r>
              <a:rPr lang="cs-CZ" dirty="0"/>
              <a:t>08b - stezka Lázně Kynžvart – zámek</a:t>
            </a:r>
          </a:p>
          <a:p>
            <a:pPr marL="0" lvl="0" indent="0">
              <a:buNone/>
            </a:pPr>
            <a:r>
              <a:rPr lang="cs-CZ" dirty="0"/>
              <a:t>08c - propojení Cech – Plánská Huť</a:t>
            </a:r>
          </a:p>
          <a:p>
            <a:pPr marL="0" lvl="0" indent="0">
              <a:buNone/>
            </a:pPr>
            <a:r>
              <a:rPr lang="cs-CZ" dirty="0"/>
              <a:t>08d - stezka Valy – </a:t>
            </a:r>
            <a:r>
              <a:rPr lang="cs-CZ" dirty="0" err="1" smtClean="0"/>
              <a:t>Klimentov</a:t>
            </a:r>
            <a:endParaRPr lang="cs-CZ" dirty="0" smtClean="0"/>
          </a:p>
          <a:p>
            <a:pPr marL="0" lvl="0" indent="0">
              <a:buNone/>
            </a:pPr>
            <a:endParaRPr lang="cs-CZ" dirty="0"/>
          </a:p>
          <a:p>
            <a:r>
              <a:rPr lang="cs-CZ" dirty="0"/>
              <a:t>Dále zlepšení kvality cest pro cykloturistiku:</a:t>
            </a:r>
          </a:p>
          <a:p>
            <a:pPr marL="0" lvl="0" indent="0">
              <a:buNone/>
            </a:pPr>
            <a:r>
              <a:rPr lang="cs-CZ" dirty="0"/>
              <a:t>08e - Slatina – hranice u </a:t>
            </a:r>
            <a:r>
              <a:rPr lang="cs-CZ" dirty="0" err="1" smtClean="0"/>
              <a:t>Mähringu</a:t>
            </a:r>
            <a:endParaRPr lang="cs-CZ" dirty="0"/>
          </a:p>
          <a:p>
            <a:pPr marL="0" lvl="0" indent="0">
              <a:buNone/>
            </a:pPr>
            <a:r>
              <a:rPr lang="cs-CZ" dirty="0"/>
              <a:t>08f - Mohelno – </a:t>
            </a:r>
            <a:r>
              <a:rPr lang="cs-CZ" dirty="0" err="1"/>
              <a:t>Altmugl</a:t>
            </a:r>
            <a:endParaRPr lang="cs-CZ" dirty="0"/>
          </a:p>
          <a:p>
            <a:pPr marL="0" lvl="0" indent="0">
              <a:buNone/>
            </a:pPr>
            <a:r>
              <a:rPr lang="cs-CZ" dirty="0"/>
              <a:t>08g - Cesta ke Středu Evropy</a:t>
            </a:r>
          </a:p>
          <a:p>
            <a:pPr marL="0" lvl="0" indent="0">
              <a:buNone/>
            </a:pPr>
            <a:r>
              <a:rPr lang="cs-CZ" dirty="0"/>
              <a:t>08h - Cesta Milhostov - </a:t>
            </a:r>
            <a:r>
              <a:rPr lang="cs-CZ" dirty="0" err="1"/>
              <a:t>Martinov</a:t>
            </a:r>
            <a:endParaRPr lang="cs-CZ" dirty="0"/>
          </a:p>
          <a:p>
            <a:endParaRPr lang="cs-CZ" dirty="0"/>
          </a:p>
        </p:txBody>
      </p:sp>
    </p:spTree>
    <p:extLst>
      <p:ext uri="{BB962C8B-B14F-4D97-AF65-F5344CB8AC3E}">
        <p14:creationId xmlns:p14="http://schemas.microsoft.com/office/powerpoint/2010/main" val="37574423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30026"/>
          </a:xfrm>
        </p:spPr>
        <p:txBody>
          <a:bodyPr>
            <a:normAutofit fontScale="90000"/>
          </a:bodyPr>
          <a:lstStyle/>
          <a:p>
            <a:endParaRPr lang="cs-CZ" dirty="0"/>
          </a:p>
        </p:txBody>
      </p:sp>
      <p:sp>
        <p:nvSpPr>
          <p:cNvPr id="3" name="Zástupný symbol pro obsah 2"/>
          <p:cNvSpPr>
            <a:spLocks noGrp="1"/>
          </p:cNvSpPr>
          <p:nvPr>
            <p:ph idx="1"/>
          </p:nvPr>
        </p:nvSpPr>
        <p:spPr>
          <a:xfrm>
            <a:off x="179512" y="1124744"/>
            <a:ext cx="8784976" cy="5001419"/>
          </a:xfrm>
        </p:spPr>
        <p:txBody>
          <a:bodyPr>
            <a:normAutofit fontScale="55000" lnSpcReduction="20000"/>
          </a:bodyPr>
          <a:lstStyle/>
          <a:p>
            <a:r>
              <a:rPr lang="de-DE" i="1" dirty="0"/>
              <a:t>Während die Markierung der Radwege in der Region ausreichend ist, ist der Zustand von manchen Wegen weniger gut, an einigen Abschnitten sind die Wege leider auch nicht gefahrlos.  </a:t>
            </a:r>
            <a:endParaRPr lang="cs-CZ" i="1" dirty="0"/>
          </a:p>
          <a:p>
            <a:r>
              <a:rPr lang="de-DE" i="1" dirty="0"/>
              <a:t>Vor allem die spinale Strecke unserer Region Nr. 604 kann nicht verbindend markiert werden, da hier gefahrlose Verkehrswege fehlen, die für Radfahrer geeignet wären. Es fehlt sehr der befahrbare Abschnitt zwischen Schloss </a:t>
            </a:r>
            <a:r>
              <a:rPr lang="de-DE" i="1" dirty="0" err="1"/>
              <a:t>Kynžvart</a:t>
            </a:r>
            <a:r>
              <a:rPr lang="de-DE" i="1" dirty="0"/>
              <a:t> / Königswart und </a:t>
            </a:r>
            <a:r>
              <a:rPr lang="de-DE" i="1" dirty="0" err="1"/>
              <a:t>Dolní</a:t>
            </a:r>
            <a:r>
              <a:rPr lang="de-DE" i="1" dirty="0"/>
              <a:t> </a:t>
            </a:r>
            <a:r>
              <a:rPr lang="de-DE" i="1" dirty="0" err="1"/>
              <a:t>Žandov</a:t>
            </a:r>
            <a:r>
              <a:rPr lang="de-DE" i="1" dirty="0"/>
              <a:t> / Unter </a:t>
            </a:r>
            <a:r>
              <a:rPr lang="de-DE" i="1" dirty="0" err="1"/>
              <a:t>Sandau</a:t>
            </a:r>
            <a:r>
              <a:rPr lang="de-DE" i="1" dirty="0"/>
              <a:t>. Zurzeit fahren die Radfahrer auf der Straße Nr. 21, die sehr ausgelastet ist, vor allem durch LKWs.</a:t>
            </a:r>
            <a:endParaRPr lang="cs-CZ" i="1" dirty="0"/>
          </a:p>
          <a:p>
            <a:r>
              <a:rPr lang="de-DE" i="1" dirty="0"/>
              <a:t>Weiterhin gibt es weitere Wege (Verbindungen), die den Radverkehr unserer Region sicherer und qualitativ besser machen würden:</a:t>
            </a:r>
            <a:endParaRPr lang="cs-CZ" i="1" dirty="0"/>
          </a:p>
          <a:p>
            <a:pPr marL="0" lvl="0" indent="0">
              <a:buNone/>
            </a:pPr>
            <a:r>
              <a:rPr lang="de-DE" i="1" dirty="0"/>
              <a:t>08a - Verbindung </a:t>
            </a:r>
            <a:r>
              <a:rPr lang="de-DE" i="1" dirty="0" err="1"/>
              <a:t>Valy</a:t>
            </a:r>
            <a:r>
              <a:rPr lang="de-DE" i="1" dirty="0"/>
              <a:t> – </a:t>
            </a:r>
            <a:r>
              <a:rPr lang="de-DE" i="1" dirty="0" err="1"/>
              <a:t>Sekerské</a:t>
            </a:r>
            <a:r>
              <a:rPr lang="de-DE" i="1" dirty="0"/>
              <a:t> </a:t>
            </a:r>
            <a:r>
              <a:rPr lang="de-DE" i="1" dirty="0" err="1"/>
              <a:t>Chalupy</a:t>
            </a:r>
            <a:r>
              <a:rPr lang="de-DE" i="1" dirty="0"/>
              <a:t> / Schanz - Hackenhäuser</a:t>
            </a:r>
            <a:endParaRPr lang="cs-CZ" i="1" dirty="0"/>
          </a:p>
          <a:p>
            <a:pPr marL="0" lvl="0" indent="0">
              <a:buNone/>
            </a:pPr>
            <a:r>
              <a:rPr lang="de-DE" i="1" dirty="0"/>
              <a:t>08b – Weg Stadt </a:t>
            </a:r>
            <a:r>
              <a:rPr lang="de-DE" i="1" dirty="0" err="1"/>
              <a:t>Lázně</a:t>
            </a:r>
            <a:r>
              <a:rPr lang="de-DE" i="1" dirty="0"/>
              <a:t> </a:t>
            </a:r>
            <a:r>
              <a:rPr lang="de-DE" i="1" dirty="0" err="1"/>
              <a:t>Kynžvart</a:t>
            </a:r>
            <a:r>
              <a:rPr lang="de-DE" i="1" dirty="0"/>
              <a:t> – </a:t>
            </a:r>
            <a:r>
              <a:rPr lang="de-DE" i="1" dirty="0" err="1"/>
              <a:t>Schloß</a:t>
            </a:r>
            <a:r>
              <a:rPr lang="de-DE" i="1" dirty="0"/>
              <a:t> </a:t>
            </a:r>
            <a:r>
              <a:rPr lang="de-DE" i="1" dirty="0" err="1"/>
              <a:t>Kynžvart</a:t>
            </a:r>
            <a:r>
              <a:rPr lang="de-DE" i="1" dirty="0"/>
              <a:t> Königswart</a:t>
            </a:r>
            <a:endParaRPr lang="cs-CZ" i="1" dirty="0"/>
          </a:p>
          <a:p>
            <a:pPr marL="0" lvl="0" indent="0">
              <a:buNone/>
            </a:pPr>
            <a:r>
              <a:rPr lang="de-DE" i="1" dirty="0"/>
              <a:t>08c – Verbindung </a:t>
            </a:r>
            <a:r>
              <a:rPr lang="de-DE" i="1" dirty="0" err="1"/>
              <a:t>Cech</a:t>
            </a:r>
            <a:r>
              <a:rPr lang="de-DE" i="1" dirty="0"/>
              <a:t> – </a:t>
            </a:r>
            <a:r>
              <a:rPr lang="de-DE" i="1" dirty="0" err="1"/>
              <a:t>Plánská</a:t>
            </a:r>
            <a:r>
              <a:rPr lang="de-DE" i="1" dirty="0"/>
              <a:t> </a:t>
            </a:r>
            <a:r>
              <a:rPr lang="de-DE" i="1" dirty="0" err="1"/>
              <a:t>Huť</a:t>
            </a:r>
            <a:r>
              <a:rPr lang="de-DE" i="1" dirty="0"/>
              <a:t> / Zeche - Kuttenplan</a:t>
            </a:r>
            <a:endParaRPr lang="cs-CZ" i="1" dirty="0"/>
          </a:p>
          <a:p>
            <a:pPr marL="0" lvl="0" indent="0">
              <a:buNone/>
            </a:pPr>
            <a:r>
              <a:rPr lang="de-DE" i="1" dirty="0"/>
              <a:t>08d - Weg </a:t>
            </a:r>
            <a:r>
              <a:rPr lang="de-DE" i="1" dirty="0" err="1"/>
              <a:t>Valy</a:t>
            </a:r>
            <a:r>
              <a:rPr lang="de-DE" i="1" dirty="0"/>
              <a:t> – </a:t>
            </a:r>
            <a:r>
              <a:rPr lang="de-DE" i="1" dirty="0" err="1"/>
              <a:t>Klimentov</a:t>
            </a:r>
            <a:r>
              <a:rPr lang="de-DE" i="1" dirty="0"/>
              <a:t> / Schanz - </a:t>
            </a:r>
            <a:r>
              <a:rPr lang="de-DE" i="1" dirty="0" err="1"/>
              <a:t>Klemensdorf</a:t>
            </a:r>
            <a:endParaRPr lang="cs-CZ" i="1" dirty="0"/>
          </a:p>
          <a:p>
            <a:r>
              <a:rPr lang="de-DE" i="1" dirty="0"/>
              <a:t>Weitere Verbesserung der Qualität der Radwege:</a:t>
            </a:r>
            <a:endParaRPr lang="cs-CZ" i="1" dirty="0"/>
          </a:p>
          <a:p>
            <a:pPr marL="0" lvl="0" indent="0">
              <a:buNone/>
            </a:pPr>
            <a:r>
              <a:rPr lang="de-DE" i="1" dirty="0"/>
              <a:t>08e - </a:t>
            </a:r>
            <a:r>
              <a:rPr lang="de-DE" i="1" dirty="0" err="1"/>
              <a:t>Slatina</a:t>
            </a:r>
            <a:r>
              <a:rPr lang="de-DE" i="1" dirty="0"/>
              <a:t> / Lohhäuser– Grenze bei </a:t>
            </a:r>
            <a:r>
              <a:rPr lang="de-DE" i="1" dirty="0" err="1"/>
              <a:t>Mähring</a:t>
            </a:r>
            <a:endParaRPr lang="cs-CZ" i="1" dirty="0"/>
          </a:p>
          <a:p>
            <a:pPr marL="0" lvl="0" indent="0">
              <a:buNone/>
            </a:pPr>
            <a:r>
              <a:rPr lang="de-DE" i="1" dirty="0"/>
              <a:t>08f - </a:t>
            </a:r>
            <a:r>
              <a:rPr lang="de-DE" i="1" dirty="0" err="1"/>
              <a:t>Mohelno</a:t>
            </a:r>
            <a:r>
              <a:rPr lang="de-DE" i="1" dirty="0"/>
              <a:t> – </a:t>
            </a:r>
            <a:r>
              <a:rPr lang="de-DE" i="1" dirty="0" err="1"/>
              <a:t>Altmugl</a:t>
            </a:r>
            <a:endParaRPr lang="cs-CZ" i="1" dirty="0"/>
          </a:p>
          <a:p>
            <a:pPr marL="0" lvl="0" indent="0">
              <a:buNone/>
            </a:pPr>
            <a:r>
              <a:rPr lang="de-DE" i="1" dirty="0"/>
              <a:t>08g – Weg zur Mitte Europas</a:t>
            </a:r>
            <a:endParaRPr lang="cs-CZ" i="1" dirty="0"/>
          </a:p>
          <a:p>
            <a:pPr marL="0" lvl="0" indent="0">
              <a:buNone/>
            </a:pPr>
            <a:r>
              <a:rPr lang="de-DE" i="1" dirty="0"/>
              <a:t>08h - Weg </a:t>
            </a:r>
            <a:r>
              <a:rPr lang="de-DE" i="1" dirty="0" err="1"/>
              <a:t>Milhostov</a:t>
            </a:r>
            <a:r>
              <a:rPr lang="de-DE" i="1" dirty="0"/>
              <a:t> – </a:t>
            </a:r>
            <a:r>
              <a:rPr lang="de-DE" i="1" dirty="0" err="1"/>
              <a:t>Martinov</a:t>
            </a:r>
            <a:r>
              <a:rPr lang="de-DE" i="1" dirty="0"/>
              <a:t> / Mühlessen - </a:t>
            </a:r>
            <a:r>
              <a:rPr lang="de-DE" i="1" dirty="0" err="1"/>
              <a:t>Martnau</a:t>
            </a:r>
            <a:endParaRPr lang="cs-CZ" i="1" dirty="0"/>
          </a:p>
          <a:p>
            <a:endParaRPr lang="cs-CZ" dirty="0"/>
          </a:p>
        </p:txBody>
      </p:sp>
    </p:spTree>
    <p:extLst>
      <p:ext uri="{BB962C8B-B14F-4D97-AF65-F5344CB8AC3E}">
        <p14:creationId xmlns:p14="http://schemas.microsoft.com/office/powerpoint/2010/main" val="21521680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200" dirty="0" smtClean="0"/>
              <a:t>propojení Valy – </a:t>
            </a:r>
            <a:r>
              <a:rPr lang="cs-CZ" sz="2200" dirty="0" err="1" smtClean="0"/>
              <a:t>Sekerské</a:t>
            </a:r>
            <a:r>
              <a:rPr lang="cs-CZ" sz="2200" dirty="0" smtClean="0"/>
              <a:t> Chalupy</a:t>
            </a:r>
            <a:endParaRPr lang="cs-CZ" sz="2200" dirty="0"/>
          </a:p>
        </p:txBody>
      </p:sp>
      <p:pic>
        <p:nvPicPr>
          <p:cNvPr id="8194" name="Picture 2" descr="C:\Users\Michaela\Documents\Jankovska_zaloha_12_1_2013\CÍL_3\2016\Clara\realizace\Workshop_15_5_2019\mapy\08a S.Chalupy.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84420" y="1600200"/>
            <a:ext cx="6575160"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335573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200" dirty="0"/>
              <a:t>stezka Lázně Kynžvart – zámek</a:t>
            </a:r>
          </a:p>
        </p:txBody>
      </p:sp>
      <p:pic>
        <p:nvPicPr>
          <p:cNvPr id="9218" name="Picture 2" descr="C:\Users\Michaela\Documents\Jankovska_zaloha_12_1_2013\CÍL_3\2016\Clara\realizace\Workshop_15_5_2019\mapy\08b Kynžvart.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24173" y="1600200"/>
            <a:ext cx="6695653"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45802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692696"/>
            <a:ext cx="8229600" cy="1728192"/>
          </a:xfrm>
        </p:spPr>
        <p:txBody>
          <a:bodyPr>
            <a:normAutofit fontScale="90000"/>
          </a:bodyPr>
          <a:lstStyle/>
          <a:p>
            <a:r>
              <a:rPr lang="cs-CZ" sz="3000" b="1" dirty="0" smtClean="0"/>
              <a:t>Mariánskolázeňské cyklotrasy</a:t>
            </a:r>
            <a:br>
              <a:rPr lang="cs-CZ" sz="3000" b="1" dirty="0" smtClean="0"/>
            </a:br>
            <a:r>
              <a:rPr lang="cs-CZ" sz="1100" b="1" dirty="0" smtClean="0"/>
              <a:t/>
            </a:r>
            <a:br>
              <a:rPr lang="cs-CZ" sz="1100" b="1" dirty="0" smtClean="0"/>
            </a:br>
            <a:r>
              <a:rPr lang="de-DE" sz="3000" b="1" i="1" dirty="0"/>
              <a:t>Fahrradwege </a:t>
            </a:r>
            <a:r>
              <a:rPr lang="cs-CZ" sz="3000" b="1" i="1" dirty="0"/>
              <a:t/>
            </a:r>
            <a:br>
              <a:rPr lang="cs-CZ" sz="3000" b="1" i="1" dirty="0"/>
            </a:br>
            <a:r>
              <a:rPr lang="de-DE" sz="3000" b="1" i="1" dirty="0"/>
              <a:t>in der </a:t>
            </a:r>
            <a:r>
              <a:rPr lang="de-DE" sz="3000" b="1" i="1" dirty="0" err="1"/>
              <a:t>Marienbader</a:t>
            </a:r>
            <a:r>
              <a:rPr lang="de-DE" sz="3000" b="1" i="1" dirty="0"/>
              <a:t> Region</a:t>
            </a:r>
            <a:r>
              <a:rPr lang="cs-CZ" sz="3200" b="1" i="1" dirty="0"/>
              <a:t/>
            </a:r>
            <a:br>
              <a:rPr lang="cs-CZ" sz="3200" b="1" i="1" dirty="0"/>
            </a:br>
            <a:endParaRPr lang="cs-CZ" sz="3000" b="1" i="1" dirty="0"/>
          </a:p>
        </p:txBody>
      </p:sp>
      <p:sp>
        <p:nvSpPr>
          <p:cNvPr id="3" name="Zástupný symbol pro obsah 2"/>
          <p:cNvSpPr>
            <a:spLocks noGrp="1"/>
          </p:cNvSpPr>
          <p:nvPr>
            <p:ph idx="1"/>
          </p:nvPr>
        </p:nvSpPr>
        <p:spPr>
          <a:xfrm>
            <a:off x="395536" y="2924944"/>
            <a:ext cx="8229600" cy="4525963"/>
          </a:xfrm>
        </p:spPr>
        <p:txBody>
          <a:bodyPr>
            <a:normAutofit/>
          </a:bodyPr>
          <a:lstStyle/>
          <a:p>
            <a:r>
              <a:rPr lang="cs-CZ" sz="2400" dirty="0"/>
              <a:t>V Karlovarském kraji i regionem </a:t>
            </a:r>
            <a:r>
              <a:rPr lang="cs-CZ" sz="2400" dirty="0" err="1"/>
              <a:t>Mariánskolázeňko</a:t>
            </a:r>
            <a:r>
              <a:rPr lang="cs-CZ" sz="2400" dirty="0"/>
              <a:t> vedou významné </a:t>
            </a:r>
            <a:r>
              <a:rPr lang="cs-CZ" sz="2400" dirty="0" smtClean="0"/>
              <a:t>evropské </a:t>
            </a:r>
            <a:r>
              <a:rPr lang="cs-CZ" sz="2400" dirty="0"/>
              <a:t>a národní dálkové </a:t>
            </a:r>
            <a:r>
              <a:rPr lang="cs-CZ" sz="2400" dirty="0" smtClean="0"/>
              <a:t>trasy</a:t>
            </a:r>
          </a:p>
          <a:p>
            <a:pPr marL="0" indent="0">
              <a:buNone/>
            </a:pPr>
            <a:endParaRPr lang="cs-CZ" sz="2400" dirty="0" smtClean="0"/>
          </a:p>
          <a:p>
            <a:r>
              <a:rPr lang="de-DE" sz="2400" i="1" dirty="0"/>
              <a:t>Durch das Karlsbader Bezirk und durch die Mikroregion </a:t>
            </a:r>
            <a:r>
              <a:rPr lang="de-DE" sz="2400" i="1" dirty="0" err="1"/>
              <a:t>Mariánskolázeňsko</a:t>
            </a:r>
            <a:r>
              <a:rPr lang="de-DE" sz="2400" i="1" dirty="0"/>
              <a:t> führen bedeutende europäische und nationale Fernradwege</a:t>
            </a:r>
            <a:endParaRPr lang="cs-CZ" sz="2200" i="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200" dirty="0"/>
              <a:t>propojení Cech – Plánská Huť</a:t>
            </a:r>
          </a:p>
        </p:txBody>
      </p:sp>
      <p:pic>
        <p:nvPicPr>
          <p:cNvPr id="10242" name="Picture 2" descr="C:\Users\Michaela\Documents\Jankovska_zaloha_12_1_2013\CÍL_3\2016\Clara\realizace\Workshop_15_5_2019\mapy\08c Cech.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40828" y="1600200"/>
            <a:ext cx="6662344"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8090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200" dirty="0"/>
              <a:t>stezka Valy – </a:t>
            </a:r>
            <a:r>
              <a:rPr lang="cs-CZ" sz="2200" dirty="0" err="1"/>
              <a:t>Klimentov</a:t>
            </a:r>
            <a:endParaRPr lang="cs-CZ" sz="2200" dirty="0"/>
          </a:p>
        </p:txBody>
      </p:sp>
      <p:pic>
        <p:nvPicPr>
          <p:cNvPr id="11266" name="Picture 2" descr="C:\Users\Michaela\Documents\Jankovska_zaloha_12_1_2013\CÍL_3\2016\Clara\realizace\Workshop_15_5_2019\mapy\08d Klimentov.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41772" y="1600200"/>
            <a:ext cx="6660455"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08345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200" dirty="0"/>
              <a:t>Slatina – hranice u </a:t>
            </a:r>
            <a:r>
              <a:rPr lang="cs-CZ" sz="2200" dirty="0" err="1"/>
              <a:t>Märingu</a:t>
            </a:r>
            <a:endParaRPr lang="cs-CZ" sz="2200" dirty="0"/>
          </a:p>
        </p:txBody>
      </p:sp>
      <p:pic>
        <p:nvPicPr>
          <p:cNvPr id="12290" name="Picture 2" descr="C:\Users\Michaela\Documents\Jankovska_zaloha_12_1_2013\CÍL_3\2016\Clara\realizace\Workshop_15_5_2019\mapy\08e Slatina.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98853" y="1600200"/>
            <a:ext cx="6546293"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941774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200" dirty="0"/>
              <a:t>Mohelno – </a:t>
            </a:r>
            <a:r>
              <a:rPr lang="cs-CZ" sz="2200" dirty="0" err="1"/>
              <a:t>Altmugl</a:t>
            </a:r>
            <a:endParaRPr lang="cs-CZ" sz="2200" dirty="0"/>
          </a:p>
        </p:txBody>
      </p:sp>
      <p:pic>
        <p:nvPicPr>
          <p:cNvPr id="13314" name="Picture 2" descr="C:\Users\Michaela\Documents\Jankovska_zaloha_12_1_2013\CÍL_3\2016\Clara\realizace\Workshop_15_5_2019\mapy\08f Mohelno.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68287" y="1600200"/>
            <a:ext cx="6407425"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19964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200" dirty="0"/>
              <a:t>Cesta ke Středu Evropy</a:t>
            </a:r>
          </a:p>
        </p:txBody>
      </p:sp>
      <p:sp>
        <p:nvSpPr>
          <p:cNvPr id="3" name="Zástupný symbol pro obsah 2"/>
          <p:cNvSpPr>
            <a:spLocks noGrp="1"/>
          </p:cNvSpPr>
          <p:nvPr>
            <p:ph idx="1"/>
          </p:nvPr>
        </p:nvSpPr>
        <p:spPr/>
        <p:txBody>
          <a:bodyPr/>
          <a:lstStyle/>
          <a:p>
            <a:endParaRPr lang="cs-CZ"/>
          </a:p>
        </p:txBody>
      </p:sp>
      <p:pic>
        <p:nvPicPr>
          <p:cNvPr id="14338" name="Picture 2" descr="C:\Users\Michaela\Documents\Jankovska_zaloha_12_1_2013\CÍL_3\2016\Clara\realizace\Workshop_15_5_2019\mapy\08g Střed Evrop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196752"/>
            <a:ext cx="6822178" cy="4752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77694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200" dirty="0"/>
              <a:t>Cesta Milhostov - </a:t>
            </a:r>
            <a:r>
              <a:rPr lang="cs-CZ" sz="2200" dirty="0" err="1"/>
              <a:t>Martinov</a:t>
            </a:r>
            <a:endParaRPr lang="cs-CZ" sz="2200" dirty="0"/>
          </a:p>
        </p:txBody>
      </p:sp>
      <p:pic>
        <p:nvPicPr>
          <p:cNvPr id="15362" name="Picture 2" descr="C:\Users\Michaela\Documents\Jankovska_zaloha_12_1_2013\CÍL_3\2016\Clara\realizace\Workshop_15_5_2019\mapy\08h Milhostov.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91472" y="1600200"/>
            <a:ext cx="6561056"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92501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282154"/>
          </a:xfrm>
        </p:spPr>
        <p:txBody>
          <a:bodyPr>
            <a:noAutofit/>
          </a:bodyPr>
          <a:lstStyle/>
          <a:p>
            <a:r>
              <a:rPr lang="cs-CZ" sz="2500" b="1" dirty="0" smtClean="0"/>
              <a:t>Značení cyklotras v ČR</a:t>
            </a:r>
            <a:br>
              <a:rPr lang="cs-CZ" sz="2500" b="1" dirty="0" smtClean="0"/>
            </a:br>
            <a:r>
              <a:rPr lang="cs-CZ" sz="1000" dirty="0" smtClean="0"/>
              <a:t/>
            </a:r>
            <a:br>
              <a:rPr lang="cs-CZ" sz="1000" dirty="0" smtClean="0"/>
            </a:br>
            <a:r>
              <a:rPr lang="de-DE" sz="2500" b="1" i="1" dirty="0"/>
              <a:t>Markierung der Wege in der Tschechischen Republik</a:t>
            </a:r>
            <a:endParaRPr lang="cs-CZ" sz="2500" i="1" dirty="0"/>
          </a:p>
        </p:txBody>
      </p:sp>
      <p:sp>
        <p:nvSpPr>
          <p:cNvPr id="3" name="Zástupný symbol pro obsah 2"/>
          <p:cNvSpPr>
            <a:spLocks noGrp="1"/>
          </p:cNvSpPr>
          <p:nvPr>
            <p:ph idx="1"/>
          </p:nvPr>
        </p:nvSpPr>
        <p:spPr>
          <a:xfrm>
            <a:off x="467544" y="1988840"/>
            <a:ext cx="8229600" cy="4525963"/>
          </a:xfrm>
        </p:spPr>
        <p:txBody>
          <a:bodyPr>
            <a:normAutofit/>
          </a:bodyPr>
          <a:lstStyle/>
          <a:p>
            <a:r>
              <a:rPr lang="cs-CZ" sz="2500" dirty="0" smtClean="0"/>
              <a:t>V</a:t>
            </a:r>
            <a:r>
              <a:rPr lang="cs-CZ" sz="2500" dirty="0"/>
              <a:t> ČR se používá jednotné značení cyklistických tras – žluté tabulky a směrovky se symbolem kola.</a:t>
            </a:r>
          </a:p>
          <a:p>
            <a:r>
              <a:rPr lang="cs-CZ" sz="2500" dirty="0"/>
              <a:t>Na obrázcích 09a-09g jsou příklady značek s popisem</a:t>
            </a:r>
          </a:p>
          <a:p>
            <a:r>
              <a:rPr lang="cs-CZ" sz="2500" dirty="0"/>
              <a:t>10a, 10b – Příklady rozcestníků, na některých se používají piktogramy zajímavostí v nejbližším okolí. Význam piktogramů je na obr.10c</a:t>
            </a:r>
          </a:p>
          <a:p>
            <a:r>
              <a:rPr lang="cs-CZ" sz="2500" dirty="0"/>
              <a:t>11a, 11b – Příklady použití směrových tabulek</a:t>
            </a:r>
          </a:p>
          <a:p>
            <a:r>
              <a:rPr lang="cs-CZ" sz="2500" dirty="0"/>
              <a:t>12a, 12b – Porovnání značení v Česku a v Německu</a:t>
            </a:r>
          </a:p>
          <a:p>
            <a:pPr marL="0" indent="0">
              <a:buNone/>
            </a:pPr>
            <a:endParaRPr lang="cs-CZ" dirty="0"/>
          </a:p>
        </p:txBody>
      </p:sp>
    </p:spTree>
    <p:extLst>
      <p:ext uri="{BB962C8B-B14F-4D97-AF65-F5344CB8AC3E}">
        <p14:creationId xmlns:p14="http://schemas.microsoft.com/office/powerpoint/2010/main" val="41470586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778098"/>
          </a:xfrm>
        </p:spPr>
        <p:txBody>
          <a:bodyPr/>
          <a:lstStyle/>
          <a:p>
            <a:endParaRPr lang="cs-CZ" dirty="0"/>
          </a:p>
        </p:txBody>
      </p:sp>
      <p:sp>
        <p:nvSpPr>
          <p:cNvPr id="3" name="Zástupný symbol pro obsah 2"/>
          <p:cNvSpPr>
            <a:spLocks noGrp="1"/>
          </p:cNvSpPr>
          <p:nvPr>
            <p:ph idx="1"/>
          </p:nvPr>
        </p:nvSpPr>
        <p:spPr>
          <a:xfrm>
            <a:off x="251520" y="1196752"/>
            <a:ext cx="8712968" cy="4929411"/>
          </a:xfrm>
        </p:spPr>
        <p:txBody>
          <a:bodyPr>
            <a:normAutofit/>
          </a:bodyPr>
          <a:lstStyle/>
          <a:p>
            <a:r>
              <a:rPr lang="de-DE" sz="2700" i="1" dirty="0"/>
              <a:t>Es wird eine einheitliche Markierung benutzt – gelbe Tafeln und Richtungsweiser mit einem Symbol des Fahrrads.  </a:t>
            </a:r>
            <a:endParaRPr lang="cs-CZ" sz="2700" i="1" dirty="0"/>
          </a:p>
          <a:p>
            <a:r>
              <a:rPr lang="de-DE" sz="2700" i="1" dirty="0"/>
              <a:t>Auf den Bildern 09a-09g sehen Sie einige Beispiele der Richtungsweiser mit Beschreibung</a:t>
            </a:r>
            <a:endParaRPr lang="cs-CZ" sz="2700" i="1" dirty="0"/>
          </a:p>
          <a:p>
            <a:r>
              <a:rPr lang="de-DE" sz="2700" i="1" dirty="0"/>
              <a:t>10a, 10b – Beispiele der Wegweiser mit Piktogrammen der Sehenswürdigkeiten in der nächsten Umgebung. Bedeutung der Piktogramme siehe Bild Nr. 10c</a:t>
            </a:r>
            <a:endParaRPr lang="cs-CZ" sz="2700" i="1" dirty="0"/>
          </a:p>
          <a:p>
            <a:r>
              <a:rPr lang="de-DE" sz="2700" i="1" dirty="0"/>
              <a:t>11a, 11b – Beispiele der Benutzung der Richtungsweiser</a:t>
            </a:r>
            <a:endParaRPr lang="cs-CZ" sz="2700" i="1" dirty="0"/>
          </a:p>
          <a:p>
            <a:r>
              <a:rPr lang="de-DE" sz="2700" i="1" dirty="0"/>
              <a:t>12a, 12b – Vergleich der Markierung in Tschechien und Deutschland</a:t>
            </a:r>
            <a:endParaRPr lang="cs-CZ" sz="2700" i="1" dirty="0"/>
          </a:p>
          <a:p>
            <a:endParaRPr lang="cs-CZ" dirty="0"/>
          </a:p>
        </p:txBody>
      </p:sp>
    </p:spTree>
    <p:extLst>
      <p:ext uri="{BB962C8B-B14F-4D97-AF65-F5344CB8AC3E}">
        <p14:creationId xmlns:p14="http://schemas.microsoft.com/office/powerpoint/2010/main" val="16713673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200" b="1" dirty="0"/>
              <a:t>P</a:t>
            </a:r>
            <a:r>
              <a:rPr lang="cs-CZ" sz="2200" b="1" dirty="0" smtClean="0"/>
              <a:t>říklady </a:t>
            </a:r>
            <a:r>
              <a:rPr lang="cs-CZ" sz="2200" b="1" dirty="0"/>
              <a:t>značek s popisem</a:t>
            </a:r>
          </a:p>
        </p:txBody>
      </p:sp>
      <p:pic>
        <p:nvPicPr>
          <p:cNvPr id="16386" name="Picture 2" descr="C:\Users\Michaela\Documents\Jankovska_zaloha_12_1_2013\CÍL_3\2016\Clara\realizace\Workshop_15_5_2019\mapy\09a IS19.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97172" y="1600200"/>
            <a:ext cx="6949655"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57711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17410" name="Picture 2" descr="C:\Users\Michaela\Documents\Jankovska_zaloha_12_1_2013\CÍL_3\2016\Clara\realizace\Workshop_15_5_2019\mapy\09b IS20.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63346" y="1600200"/>
            <a:ext cx="3017308"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63063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282154"/>
          </a:xfrm>
        </p:spPr>
        <p:txBody>
          <a:bodyPr>
            <a:normAutofit fontScale="90000"/>
          </a:bodyPr>
          <a:lstStyle/>
          <a:p>
            <a:r>
              <a:rPr lang="cs-CZ" sz="3000" b="1" dirty="0" smtClean="0"/>
              <a:t>Síť evropských cyklotras ČR</a:t>
            </a:r>
            <a:br>
              <a:rPr lang="cs-CZ" sz="3000" b="1" dirty="0" smtClean="0"/>
            </a:br>
            <a:r>
              <a:rPr lang="cs-CZ" sz="1100" b="1" dirty="0" smtClean="0"/>
              <a:t/>
            </a:r>
            <a:br>
              <a:rPr lang="cs-CZ" sz="1100" b="1" dirty="0" smtClean="0"/>
            </a:br>
            <a:r>
              <a:rPr lang="de-DE" sz="3000" b="1" i="1" dirty="0"/>
              <a:t>Netz der europäischen </a:t>
            </a:r>
            <a:r>
              <a:rPr lang="de-DE" sz="3000" b="1" i="1" dirty="0" smtClean="0"/>
              <a:t>Radwege</a:t>
            </a:r>
            <a:r>
              <a:rPr lang="cs-CZ" sz="3000" b="1" i="1" dirty="0" smtClean="0"/>
              <a:t/>
            </a:r>
            <a:br>
              <a:rPr lang="cs-CZ" sz="3000" b="1" i="1" dirty="0" smtClean="0"/>
            </a:br>
            <a:r>
              <a:rPr lang="de-DE" sz="3000" b="1" i="1" dirty="0" smtClean="0"/>
              <a:t> </a:t>
            </a:r>
            <a:r>
              <a:rPr lang="de-DE" sz="3000" b="1" i="1" dirty="0"/>
              <a:t>in der Tschechischen Republik</a:t>
            </a:r>
            <a:endParaRPr lang="cs-CZ" sz="3000" b="1" i="1" dirty="0"/>
          </a:p>
        </p:txBody>
      </p:sp>
      <p:sp>
        <p:nvSpPr>
          <p:cNvPr id="3" name="Zástupný symbol pro obsah 2"/>
          <p:cNvSpPr>
            <a:spLocks noGrp="1"/>
          </p:cNvSpPr>
          <p:nvPr>
            <p:ph idx="1"/>
          </p:nvPr>
        </p:nvSpPr>
        <p:spPr>
          <a:xfrm>
            <a:off x="467544" y="1916832"/>
            <a:ext cx="8229600" cy="4525963"/>
          </a:xfrm>
        </p:spPr>
        <p:txBody>
          <a:bodyPr>
            <a:normAutofit lnSpcReduction="10000"/>
          </a:bodyPr>
          <a:lstStyle/>
          <a:p>
            <a:r>
              <a:rPr lang="cs-CZ" sz="2600" dirty="0" smtClean="0"/>
              <a:t>Karlovarským </a:t>
            </a:r>
            <a:r>
              <a:rPr lang="cs-CZ" sz="2600" dirty="0"/>
              <a:t>krajem prochází 2 evropské trasy, křižující se v Chebu. Naším regionem prochází trasa EV13:</a:t>
            </a:r>
          </a:p>
          <a:p>
            <a:r>
              <a:rPr lang="cs-CZ" sz="2600" dirty="0"/>
              <a:t>EV4 – Trasa střední Evropou (Francie – Ukrajina)</a:t>
            </a:r>
          </a:p>
          <a:p>
            <a:r>
              <a:rPr lang="cs-CZ" sz="2600" dirty="0"/>
              <a:t>EV 13 – Trasa železné opony (Norsko – Turecko)</a:t>
            </a:r>
          </a:p>
          <a:p>
            <a:pPr marL="0" indent="0">
              <a:buNone/>
            </a:pPr>
            <a:endParaRPr lang="cs-CZ" sz="2600" dirty="0" smtClean="0"/>
          </a:p>
          <a:p>
            <a:r>
              <a:rPr lang="de-DE" sz="2600" i="1" dirty="0"/>
              <a:t>Im Karlsbader Bezirk befinden sich 2 europäische Radwege, die sich im Eger kreuzen. Durch unsere Region </a:t>
            </a:r>
            <a:r>
              <a:rPr lang="de-DE" sz="2600" i="1" dirty="0" err="1"/>
              <a:t>Mariánskolázeňsko</a:t>
            </a:r>
            <a:r>
              <a:rPr lang="de-DE" sz="2600" i="1" dirty="0"/>
              <a:t> führt der Weg </a:t>
            </a:r>
            <a:r>
              <a:rPr lang="de-DE" sz="2600" i="1" dirty="0" err="1"/>
              <a:t>Eurovelo</a:t>
            </a:r>
            <a:r>
              <a:rPr lang="de-DE" sz="2600" i="1" dirty="0"/>
              <a:t> 13 (EV13):</a:t>
            </a:r>
            <a:endParaRPr lang="cs-CZ" sz="2600" i="1" dirty="0"/>
          </a:p>
          <a:p>
            <a:r>
              <a:rPr lang="de-DE" sz="2600" i="1" dirty="0"/>
              <a:t>EV4 – Weg durch Mitteleuropa (Frankreich – Ukraine)</a:t>
            </a:r>
            <a:endParaRPr lang="cs-CZ" sz="2600" i="1" dirty="0"/>
          </a:p>
          <a:p>
            <a:r>
              <a:rPr lang="de-DE" sz="2600" i="1" dirty="0"/>
              <a:t>EV 13 – Weg des Eisernen Vorhangs (Norwegen – Türkei)</a:t>
            </a:r>
            <a:endParaRPr lang="cs-CZ" sz="2600" i="1" dirty="0"/>
          </a:p>
          <a:p>
            <a:pPr marL="0" indent="0">
              <a:buNone/>
            </a:pPr>
            <a:endParaRPr lang="cs-CZ" dirty="0"/>
          </a:p>
        </p:txBody>
      </p:sp>
    </p:spTree>
    <p:extLst>
      <p:ext uri="{BB962C8B-B14F-4D97-AF65-F5344CB8AC3E}">
        <p14:creationId xmlns:p14="http://schemas.microsoft.com/office/powerpoint/2010/main" val="108657665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18434" name="Picture 2" descr="C:\Users\Michaela\Documents\Jankovska_zaloha_12_1_2013\CÍL_3\2016\Clara\realizace\Workshop_15_5_2019\mapy\09c IS21 R.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2997" y="1600200"/>
            <a:ext cx="5318006"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35202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19458" name="Picture 2" descr="C:\Users\Michaela\Documents\Jankovska_zaloha_12_1_2013\CÍL_3\2016\Clara\realizace\Workshop_15_5_2019\mapy\09d IS21 L.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2997" y="1600200"/>
            <a:ext cx="5318006"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88798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20482" name="Picture 2" descr="C:\Users\Michaela\Documents\Jankovska_zaloha_12_1_2013\CÍL_3\2016\Clara\realizace\Workshop_15_5_2019\mapy\09e IS21 P.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33625" y="1958181"/>
            <a:ext cx="447675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621502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21506" name="Picture 2" descr="C:\Users\Michaela\Documents\Jankovska_zaloha_12_1_2013\CÍL_3\2016\Clara\realizace\Workshop_15_5_2019\mapy\09f IS21 K.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2997" y="1600200"/>
            <a:ext cx="5318006"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66948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22530" name="Picture 2" descr="C:\Users\Michaela\Documents\Jankovska_zaloha_12_1_2013\CÍL_3\2016\Clara\realizace\Workshop_15_5_2019\mapy\09g IS21 M.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12997" y="1600200"/>
            <a:ext cx="5318006"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6986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76672"/>
            <a:ext cx="8229600" cy="1143000"/>
          </a:xfrm>
        </p:spPr>
        <p:txBody>
          <a:bodyPr>
            <a:normAutofit fontScale="90000"/>
          </a:bodyPr>
          <a:lstStyle/>
          <a:p>
            <a:r>
              <a:rPr lang="cs-CZ" sz="2400" b="1" dirty="0"/>
              <a:t>Příklady rozcestníků, </a:t>
            </a:r>
            <a:r>
              <a:rPr lang="cs-CZ" sz="2400" b="1" dirty="0" smtClean="0"/>
              <a:t/>
            </a:r>
            <a:br>
              <a:rPr lang="cs-CZ" sz="2400" b="1" dirty="0" smtClean="0"/>
            </a:br>
            <a:r>
              <a:rPr lang="cs-CZ" sz="2400" b="1" dirty="0" smtClean="0"/>
              <a:t>na </a:t>
            </a:r>
            <a:r>
              <a:rPr lang="cs-CZ" sz="2400" b="1" dirty="0"/>
              <a:t>některých se používají piktogramy zajímavostí v nejbližším </a:t>
            </a:r>
            <a:r>
              <a:rPr lang="cs-CZ" sz="2400" b="1" dirty="0" smtClean="0"/>
              <a:t>okolí</a:t>
            </a:r>
            <a:endParaRPr lang="cs-CZ" sz="2200" dirty="0"/>
          </a:p>
        </p:txBody>
      </p:sp>
      <p:pic>
        <p:nvPicPr>
          <p:cNvPr id="23554" name="Picture 2" descr="C:\Users\Michaela\Documents\Jankovska_zaloha_12_1_2013\CÍL_3\2016\Clara\realizace\Workshop_15_5_2019\mapy\10a U Kamence.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9080" y="1831181"/>
            <a:ext cx="6085840" cy="40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773543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24578" name="Picture 2" descr="C:\Users\Michaela\Documents\Jankovska_zaloha_12_1_2013\CÍL_3\2016\Clara\realizace\Workshop_15_5_2019\mapy\10b Liščí Farma.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9080" y="1831181"/>
            <a:ext cx="6085840" cy="40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20565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200" dirty="0" smtClean="0"/>
              <a:t>Význam piktogramů</a:t>
            </a:r>
            <a:endParaRPr lang="cs-CZ" sz="2200" dirty="0"/>
          </a:p>
        </p:txBody>
      </p:sp>
      <p:sp>
        <p:nvSpPr>
          <p:cNvPr id="3" name="Zástupný symbol pro obsah 2"/>
          <p:cNvSpPr>
            <a:spLocks noGrp="1"/>
          </p:cNvSpPr>
          <p:nvPr>
            <p:ph idx="1"/>
          </p:nvPr>
        </p:nvSpPr>
        <p:spPr/>
        <p:txBody>
          <a:bodyPr/>
          <a:lstStyle/>
          <a:p>
            <a:endParaRPr lang="cs-CZ"/>
          </a:p>
        </p:txBody>
      </p:sp>
      <p:pic>
        <p:nvPicPr>
          <p:cNvPr id="25602" name="Picture 2" descr="C:\Users\Michaela\Documents\Jankovska_zaloha_12_1_2013\CÍL_3\2016\Clara\realizace\Workshop_15_5_2019\mapy\10c Piktogram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1988840"/>
            <a:ext cx="3533315" cy="4346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782656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200" b="1" dirty="0"/>
              <a:t>Příklady použití směrových tabulek</a:t>
            </a:r>
          </a:p>
        </p:txBody>
      </p:sp>
      <p:pic>
        <p:nvPicPr>
          <p:cNvPr id="26626" name="Picture 2" descr="C:\Users\Michaela\Documents\Jankovska_zaloha_12_1_2013\CÍL_3\2016\Clara\realizace\Workshop_15_5_2019\mapy\11a Bor.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6577" y="1600200"/>
            <a:ext cx="6030845"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77863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27650" name="Picture 2" descr="C:\Users\Michaela\Documents\Jankovska_zaloha_12_1_2013\CÍL_3\2016\Clara\realizace\Workshop_15_5_2019\mapy\11b Bečov.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9080" y="1831181"/>
            <a:ext cx="6085840" cy="40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751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1026" name="Picture 2" descr="C:\Users\Michaela\Documents\Jankovska_zaloha_12_1_2013\CÍL_3\2016\Clara\realizace\Workshop_15_5_2019\mapy\01 EV trasy v ČR.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1124744"/>
            <a:ext cx="6984776" cy="4940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334934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200" b="1" dirty="0"/>
              <a:t>Porovnání </a:t>
            </a:r>
            <a:r>
              <a:rPr lang="cs-CZ" sz="2200" b="1" dirty="0" smtClean="0"/>
              <a:t>značení v</a:t>
            </a:r>
            <a:r>
              <a:rPr lang="cs-CZ" sz="2200" b="1" dirty="0"/>
              <a:t> Česku a v Německu</a:t>
            </a:r>
          </a:p>
        </p:txBody>
      </p:sp>
      <p:pic>
        <p:nvPicPr>
          <p:cNvPr id="28674" name="Picture 2" descr="C:\Users\Michaela\Documents\Jankovska_zaloha_12_1_2013\CÍL_3\2016\Clara\realizace\Workshop_15_5_2019\mapy\12a Porovnání2 D-CZ.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0" y="1831181"/>
            <a:ext cx="6096000" cy="4064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74081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29698" name="Picture 2" descr="C:\Users\Michaela\Documents\Jankovska_zaloha_12_1_2013\CÍL_3\2016\Clara\realizace\Workshop_15_5_2019\mapy\12b Porovnání1 D-CZ.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805781"/>
            <a:ext cx="82296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40355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lgn="ctr">
              <a:buNone/>
            </a:pPr>
            <a:r>
              <a:rPr lang="cs-CZ" dirty="0" smtClean="0"/>
              <a:t>Podklady pro prezentaci připravil </a:t>
            </a:r>
            <a:br>
              <a:rPr lang="cs-CZ" dirty="0" smtClean="0"/>
            </a:br>
            <a:r>
              <a:rPr lang="cs-CZ" dirty="0" smtClean="0"/>
              <a:t>Ing. Miroslav Landa </a:t>
            </a:r>
          </a:p>
          <a:p>
            <a:pPr algn="ctr"/>
            <a:endParaRPr lang="cs-CZ" dirty="0" smtClean="0"/>
          </a:p>
          <a:p>
            <a:pPr marL="0" indent="0" algn="ctr">
              <a:buNone/>
            </a:pPr>
            <a:r>
              <a:rPr lang="cs-CZ" dirty="0" smtClean="0"/>
              <a:t>Děkujeme za pozornost.</a:t>
            </a:r>
          </a:p>
          <a:p>
            <a:pPr marL="0" indent="0" algn="ctr">
              <a:buNone/>
            </a:pPr>
            <a:endParaRPr lang="cs-CZ" dirty="0" smtClean="0"/>
          </a:p>
          <a:p>
            <a:pPr marL="0" indent="0" algn="ctr">
              <a:buNone/>
            </a:pPr>
            <a:r>
              <a:rPr lang="cs-CZ" dirty="0" smtClean="0"/>
              <a:t>15. 5. 2019, Slatina, Tři Sekery</a:t>
            </a:r>
            <a:endParaRPr lang="cs-CZ" dirty="0"/>
          </a:p>
        </p:txBody>
      </p:sp>
    </p:spTree>
    <p:extLst>
      <p:ext uri="{BB962C8B-B14F-4D97-AF65-F5344CB8AC3E}">
        <p14:creationId xmlns:p14="http://schemas.microsoft.com/office/powerpoint/2010/main" val="34072587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2050" name="Picture 2" descr="C:\Users\Michaela\Documents\Jankovska_zaloha_12_1_2013\CÍL_3\2016\Clara\realizace\Workshop_15_5_2019\mapy\02 EV trasy v KK.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63688" y="1124744"/>
            <a:ext cx="5688632" cy="4894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07084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1341"/>
            <a:ext cx="8229600" cy="1143000"/>
          </a:xfrm>
        </p:spPr>
        <p:txBody>
          <a:bodyPr>
            <a:noAutofit/>
          </a:bodyPr>
          <a:lstStyle/>
          <a:p>
            <a:r>
              <a:rPr lang="cs-CZ" sz="2700" b="1" dirty="0" smtClean="0"/>
              <a:t>Síť dálkových cyklotras</a:t>
            </a:r>
            <a:r>
              <a:rPr lang="cs-CZ" sz="2700" dirty="0" smtClean="0"/>
              <a:t/>
            </a:r>
            <a:br>
              <a:rPr lang="cs-CZ" sz="2700" dirty="0" smtClean="0"/>
            </a:br>
            <a:r>
              <a:rPr lang="cs-CZ" sz="1000" dirty="0"/>
              <a:t/>
            </a:r>
            <a:br>
              <a:rPr lang="cs-CZ" sz="1000" dirty="0"/>
            </a:br>
            <a:r>
              <a:rPr lang="de-DE" sz="2700" b="1" i="1" dirty="0"/>
              <a:t>Netz der Fernradwege</a:t>
            </a:r>
            <a:endParaRPr lang="cs-CZ" sz="2700" i="1" dirty="0"/>
          </a:p>
        </p:txBody>
      </p:sp>
      <p:sp>
        <p:nvSpPr>
          <p:cNvPr id="3" name="Zástupný symbol pro obsah 2"/>
          <p:cNvSpPr>
            <a:spLocks noGrp="1"/>
          </p:cNvSpPr>
          <p:nvPr>
            <p:ph idx="1"/>
          </p:nvPr>
        </p:nvSpPr>
        <p:spPr>
          <a:xfrm>
            <a:off x="107504" y="1196752"/>
            <a:ext cx="8856984" cy="4929411"/>
          </a:xfrm>
        </p:spPr>
        <p:txBody>
          <a:bodyPr>
            <a:normAutofit fontScale="92500" lnSpcReduction="20000"/>
          </a:bodyPr>
          <a:lstStyle/>
          <a:p>
            <a:r>
              <a:rPr lang="cs-CZ" sz="2000" dirty="0" smtClean="0"/>
              <a:t>Dálkových </a:t>
            </a:r>
            <a:r>
              <a:rPr lang="cs-CZ" sz="2000" dirty="0"/>
              <a:t>cyklotras prochází přes Karlovarsko 5</a:t>
            </a:r>
            <a:r>
              <a:rPr lang="cs-CZ" sz="2000" dirty="0" smtClean="0"/>
              <a:t>. </a:t>
            </a:r>
            <a:r>
              <a:rPr lang="cs-CZ" sz="2000" dirty="0" err="1"/>
              <a:t>Mariánskolázeňskem</a:t>
            </a:r>
            <a:r>
              <a:rPr lang="cs-CZ" sz="2000" dirty="0"/>
              <a:t> vede trasa 36:</a:t>
            </a:r>
          </a:p>
          <a:p>
            <a:pPr marL="0" indent="0">
              <a:buNone/>
            </a:pPr>
            <a:r>
              <a:rPr lang="cs-CZ" sz="2000" dirty="0"/>
              <a:t>6 – Cyklostezka Ohře (v budoucnu povede od pramene v Bavorsku až k Labi do Litoměřic.</a:t>
            </a:r>
          </a:p>
          <a:p>
            <a:pPr marL="0" indent="0">
              <a:buNone/>
            </a:pPr>
            <a:r>
              <a:rPr lang="cs-CZ" sz="2000" dirty="0"/>
              <a:t>23 – Magistrála Krušné Hory (Cheb – Děčín)</a:t>
            </a:r>
          </a:p>
          <a:p>
            <a:pPr marL="0" indent="0">
              <a:buNone/>
            </a:pPr>
            <a:r>
              <a:rPr lang="cs-CZ" sz="2000" dirty="0"/>
              <a:t>36 – Magistrála Český les (Cheb – </a:t>
            </a:r>
            <a:r>
              <a:rPr lang="cs-CZ" sz="2000" dirty="0" err="1"/>
              <a:t>Čerchov</a:t>
            </a:r>
            <a:r>
              <a:rPr lang="cs-CZ" sz="2000" dirty="0"/>
              <a:t>)</a:t>
            </a:r>
          </a:p>
          <a:p>
            <a:pPr marL="0" indent="0">
              <a:buNone/>
            </a:pPr>
            <a:r>
              <a:rPr lang="cs-CZ" sz="2000" dirty="0"/>
              <a:t>35 – trasa Plzeň – Měděnec (Krušné hory)</a:t>
            </a:r>
          </a:p>
          <a:p>
            <a:pPr marL="0" indent="0">
              <a:buNone/>
            </a:pPr>
            <a:r>
              <a:rPr lang="cs-CZ" sz="2000" dirty="0"/>
              <a:t>39 – trasa </a:t>
            </a:r>
            <a:r>
              <a:rPr lang="cs-CZ" sz="2000" dirty="0" smtClean="0"/>
              <a:t>Střela-Berounka </a:t>
            </a:r>
            <a:r>
              <a:rPr lang="cs-CZ" sz="2000" dirty="0"/>
              <a:t>(</a:t>
            </a:r>
            <a:r>
              <a:rPr lang="cs-CZ" sz="2000" dirty="0" smtClean="0"/>
              <a:t>Karlovy Vary – Plasy)</a:t>
            </a:r>
          </a:p>
          <a:p>
            <a:pPr marL="0" indent="0">
              <a:buNone/>
            </a:pPr>
            <a:endParaRPr lang="cs-CZ" sz="2000" dirty="0" smtClean="0"/>
          </a:p>
          <a:p>
            <a:r>
              <a:rPr lang="de-DE" sz="2000" i="1" dirty="0"/>
              <a:t>Durch Karlsbader Region führen fünf Fernradwege. Auf dem Gebiet von </a:t>
            </a:r>
            <a:r>
              <a:rPr lang="de-DE" sz="2000" i="1" dirty="0" err="1"/>
              <a:t>Mariánskolázeňsko</a:t>
            </a:r>
            <a:r>
              <a:rPr lang="de-DE" sz="2000" i="1" dirty="0"/>
              <a:t> führt der Weg Nr. 36:</a:t>
            </a:r>
            <a:endParaRPr lang="cs-CZ" sz="2000" i="1" dirty="0"/>
          </a:p>
          <a:p>
            <a:pPr marL="0" indent="0">
              <a:buNone/>
            </a:pPr>
            <a:r>
              <a:rPr lang="de-DE" sz="2000" i="1" dirty="0"/>
              <a:t>6 – Egerradweg (in der Zukunft wird die Strecke von der Egerquelle in Bayern bis zur Elbe nach </a:t>
            </a:r>
            <a:r>
              <a:rPr lang="de-DE" sz="2000" i="1" dirty="0" err="1"/>
              <a:t>Litoměřice</a:t>
            </a:r>
            <a:r>
              <a:rPr lang="de-DE" sz="2000" i="1" dirty="0"/>
              <a:t> /</a:t>
            </a:r>
            <a:r>
              <a:rPr lang="de-DE" sz="2000" i="1" dirty="0" err="1"/>
              <a:t>Leitmeritz</a:t>
            </a:r>
            <a:r>
              <a:rPr lang="de-DE" sz="2000" i="1" dirty="0"/>
              <a:t> führen).  </a:t>
            </a:r>
            <a:endParaRPr lang="cs-CZ" sz="2000" i="1" dirty="0"/>
          </a:p>
          <a:p>
            <a:pPr marL="0" indent="0">
              <a:buNone/>
            </a:pPr>
            <a:r>
              <a:rPr lang="de-DE" sz="2000" i="1" dirty="0"/>
              <a:t>23 – Erzgebirgsradmagistrale (Cheb – </a:t>
            </a:r>
            <a:r>
              <a:rPr lang="de-DE" sz="2000" i="1" dirty="0" err="1"/>
              <a:t>Děčín</a:t>
            </a:r>
            <a:r>
              <a:rPr lang="de-DE" sz="2000" i="1" dirty="0"/>
              <a:t> / Eger – </a:t>
            </a:r>
            <a:r>
              <a:rPr lang="de-DE" sz="2000" i="1" dirty="0" err="1"/>
              <a:t>Tetschen</a:t>
            </a:r>
            <a:r>
              <a:rPr lang="de-DE" sz="2000" i="1" dirty="0"/>
              <a:t>-Bodenbach)</a:t>
            </a:r>
            <a:endParaRPr lang="cs-CZ" sz="2000" i="1" dirty="0"/>
          </a:p>
          <a:p>
            <a:pPr marL="0" indent="0">
              <a:buNone/>
            </a:pPr>
            <a:r>
              <a:rPr lang="de-DE" sz="2000" i="1" dirty="0"/>
              <a:t>36 – Böhmerwald-Magistrale (Cheb – </a:t>
            </a:r>
            <a:r>
              <a:rPr lang="de-DE" sz="2000" i="1" dirty="0" err="1"/>
              <a:t>Čerchov</a:t>
            </a:r>
            <a:r>
              <a:rPr lang="de-DE" sz="2000" i="1" dirty="0"/>
              <a:t> / Eger – Berg Schwarzkopf)</a:t>
            </a:r>
            <a:endParaRPr lang="cs-CZ" sz="2000" i="1" dirty="0"/>
          </a:p>
          <a:p>
            <a:pPr marL="0" indent="0">
              <a:buNone/>
            </a:pPr>
            <a:r>
              <a:rPr lang="de-DE" sz="2000" i="1" dirty="0"/>
              <a:t>35 – Radstrecke Plzeň – </a:t>
            </a:r>
            <a:r>
              <a:rPr lang="de-DE" sz="2000" i="1" dirty="0" err="1"/>
              <a:t>Měděnec</a:t>
            </a:r>
            <a:r>
              <a:rPr lang="de-DE" sz="2000" i="1" dirty="0"/>
              <a:t> (</a:t>
            </a:r>
            <a:r>
              <a:rPr lang="de-DE" sz="2000" i="1" dirty="0" err="1"/>
              <a:t>Krušné</a:t>
            </a:r>
            <a:r>
              <a:rPr lang="de-DE" sz="2000" i="1" dirty="0"/>
              <a:t> </a:t>
            </a:r>
            <a:r>
              <a:rPr lang="de-DE" sz="2000" i="1" dirty="0" err="1"/>
              <a:t>hory</a:t>
            </a:r>
            <a:r>
              <a:rPr lang="de-DE" sz="2000" i="1" dirty="0"/>
              <a:t>) / Pilsen – Kupferberg (Erzgebirge) </a:t>
            </a:r>
            <a:endParaRPr lang="cs-CZ" sz="2000" i="1" dirty="0"/>
          </a:p>
          <a:p>
            <a:pPr marL="0" indent="0">
              <a:buNone/>
            </a:pPr>
            <a:r>
              <a:rPr lang="de-DE" sz="2000" i="1" dirty="0"/>
              <a:t>39 – Radstrecke </a:t>
            </a:r>
            <a:r>
              <a:rPr lang="de-DE" sz="2000" i="1" dirty="0" err="1"/>
              <a:t>Střela-Berounka</a:t>
            </a:r>
            <a:r>
              <a:rPr lang="de-DE" sz="2000" i="1" dirty="0"/>
              <a:t> (Karlovy </a:t>
            </a:r>
            <a:r>
              <a:rPr lang="de-DE" sz="2000" i="1" dirty="0" err="1"/>
              <a:t>Vary</a:t>
            </a:r>
            <a:r>
              <a:rPr lang="de-DE" sz="2000" i="1" dirty="0"/>
              <a:t> – </a:t>
            </a:r>
            <a:r>
              <a:rPr lang="de-DE" sz="2000" i="1" dirty="0" err="1"/>
              <a:t>Plasy</a:t>
            </a:r>
            <a:r>
              <a:rPr lang="de-DE" sz="2000" i="1" dirty="0"/>
              <a:t>) / Flüsse </a:t>
            </a:r>
            <a:r>
              <a:rPr lang="de-DE" sz="2000" i="1" dirty="0" err="1"/>
              <a:t>Schnella-Beraun</a:t>
            </a:r>
            <a:r>
              <a:rPr lang="de-DE" sz="2000" i="1" dirty="0"/>
              <a:t> (Karlsbad-</a:t>
            </a:r>
            <a:r>
              <a:rPr lang="de-DE" sz="2000" i="1" dirty="0" err="1"/>
              <a:t>Plass</a:t>
            </a:r>
            <a:r>
              <a:rPr lang="de-DE" sz="2000" i="1" dirty="0"/>
              <a:t>)</a:t>
            </a:r>
            <a:endParaRPr lang="cs-CZ" sz="2000" i="1" dirty="0"/>
          </a:p>
          <a:p>
            <a:pPr marL="0" indent="0">
              <a:buNone/>
            </a:pPr>
            <a:endParaRPr lang="cs-CZ" sz="2000" dirty="0"/>
          </a:p>
        </p:txBody>
      </p:sp>
    </p:spTree>
    <p:extLst>
      <p:ext uri="{BB962C8B-B14F-4D97-AF65-F5344CB8AC3E}">
        <p14:creationId xmlns:p14="http://schemas.microsoft.com/office/powerpoint/2010/main" val="41766205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3074" name="Picture 2" descr="C:\Users\Michaela\Documents\Jankovska_zaloha_12_1_2013\CÍL_3\2016\Clara\realizace\Workshop_15_5_2019\mapy\03 Dálkové trasy ČR.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1196752"/>
            <a:ext cx="6768752" cy="4790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05105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pic>
        <p:nvPicPr>
          <p:cNvPr id="4098" name="Picture 2" descr="C:\Users\Michaela\Documents\Jankovska_zaloha_12_1_2013\CÍL_3\2016\Clara\realizace\Workshop_15_5_2019\mapy\04 Dálkové trasy KK.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35696" y="1052736"/>
            <a:ext cx="5210426" cy="4896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43204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426170"/>
          </a:xfrm>
        </p:spPr>
        <p:txBody>
          <a:bodyPr>
            <a:normAutofit fontScale="90000"/>
          </a:bodyPr>
          <a:lstStyle/>
          <a:p>
            <a:r>
              <a:rPr lang="cs-CZ" sz="3000" b="1" dirty="0" smtClean="0"/>
              <a:t>Vedení hlavních tras </a:t>
            </a:r>
            <a:br>
              <a:rPr lang="cs-CZ" sz="3000" b="1" dirty="0" smtClean="0"/>
            </a:br>
            <a:r>
              <a:rPr lang="cs-CZ" sz="3000" b="1" dirty="0" smtClean="0"/>
              <a:t>na </a:t>
            </a:r>
            <a:r>
              <a:rPr lang="cs-CZ" sz="3000" b="1" dirty="0" err="1" smtClean="0"/>
              <a:t>Mariánskolázeňsku</a:t>
            </a:r>
            <a:r>
              <a:rPr lang="cs-CZ" sz="3200" b="1" dirty="0" smtClean="0"/>
              <a:t/>
            </a:r>
            <a:br>
              <a:rPr lang="cs-CZ" sz="3200" b="1" dirty="0" smtClean="0"/>
            </a:br>
            <a:r>
              <a:rPr lang="cs-CZ" sz="1100" b="1" dirty="0"/>
              <a:t/>
            </a:r>
            <a:br>
              <a:rPr lang="cs-CZ" sz="1100" b="1" dirty="0"/>
            </a:br>
            <a:r>
              <a:rPr lang="de-DE" sz="3000" b="1" i="1" dirty="0"/>
              <a:t>Hauptradwege auf dem Gebiet </a:t>
            </a:r>
            <a:r>
              <a:rPr lang="de-DE" sz="3000" b="1" i="1" dirty="0" err="1"/>
              <a:t>Mariánskolázeňsko</a:t>
            </a:r>
            <a:endParaRPr lang="cs-CZ" sz="3000" b="1" i="1" dirty="0"/>
          </a:p>
        </p:txBody>
      </p:sp>
      <p:sp>
        <p:nvSpPr>
          <p:cNvPr id="3" name="Zástupný symbol pro obsah 2"/>
          <p:cNvSpPr>
            <a:spLocks noGrp="1"/>
          </p:cNvSpPr>
          <p:nvPr>
            <p:ph idx="1"/>
          </p:nvPr>
        </p:nvSpPr>
        <p:spPr>
          <a:xfrm>
            <a:off x="251520" y="1844824"/>
            <a:ext cx="8712968" cy="4525963"/>
          </a:xfrm>
        </p:spPr>
        <p:txBody>
          <a:bodyPr>
            <a:normAutofit fontScale="70000" lnSpcReduction="20000"/>
          </a:bodyPr>
          <a:lstStyle/>
          <a:p>
            <a:r>
              <a:rPr lang="cs-CZ" dirty="0" smtClean="0"/>
              <a:t>Trasy </a:t>
            </a:r>
            <a:r>
              <a:rPr lang="cs-CZ" dirty="0"/>
              <a:t>jsou pro názornost odlišeny barevně viz legenda v mapě.</a:t>
            </a:r>
          </a:p>
          <a:p>
            <a:r>
              <a:rPr lang="cs-CZ" dirty="0"/>
              <a:t>Červeně je označená ještě naše regionální trasa 361, kterou neoficiálně nazýváme jako „Klášterní“, protože propojuje klášter premonstrátů v Teplé přes </a:t>
            </a:r>
            <a:r>
              <a:rPr lang="cs-CZ" dirty="0" err="1"/>
              <a:t>M.Lázně</a:t>
            </a:r>
            <a:r>
              <a:rPr lang="cs-CZ" dirty="0"/>
              <a:t> a </a:t>
            </a:r>
            <a:r>
              <a:rPr lang="cs-CZ" dirty="0" err="1"/>
              <a:t>Hrozňatovskou</a:t>
            </a:r>
            <a:r>
              <a:rPr lang="cs-CZ" dirty="0"/>
              <a:t> Loretu s cisterciáckým klášterem </a:t>
            </a:r>
            <a:r>
              <a:rPr lang="cs-CZ" dirty="0" err="1"/>
              <a:t>Valdsasy</a:t>
            </a:r>
            <a:r>
              <a:rPr lang="cs-CZ" dirty="0"/>
              <a:t> (</a:t>
            </a:r>
            <a:r>
              <a:rPr lang="cs-CZ" dirty="0" err="1"/>
              <a:t>Waldsassen</a:t>
            </a:r>
            <a:r>
              <a:rPr lang="cs-CZ" dirty="0"/>
              <a:t>).</a:t>
            </a:r>
          </a:p>
          <a:p>
            <a:r>
              <a:rPr lang="cs-CZ" dirty="0"/>
              <a:t>Oranžově je pak nedokončená trasa 604. Je to taková páteřní trasa našim regionem, která by měla propojit Cyklostezku Ohři s Tachovskem. Přerušovaně jsou označeny nedokončené úseky.  </a:t>
            </a:r>
          </a:p>
          <a:p>
            <a:r>
              <a:rPr lang="cs-CZ" dirty="0"/>
              <a:t>Všechny tři tyto trasy (EV13, 36, 361) se křižují na Vysoké (obr.06)</a:t>
            </a:r>
          </a:p>
          <a:p>
            <a:r>
              <a:rPr lang="cs-CZ" dirty="0"/>
              <a:t> Na </a:t>
            </a:r>
            <a:r>
              <a:rPr lang="cs-CZ" dirty="0" err="1"/>
              <a:t>Mariánskolázeňsku</a:t>
            </a:r>
            <a:r>
              <a:rPr lang="cs-CZ" dirty="0"/>
              <a:t> je vybudovaná hustá síť značených cyklotras, které udržuje Klub českých turistů z příspěvků Karlovarského kraje.</a:t>
            </a:r>
          </a:p>
          <a:p>
            <a:r>
              <a:rPr lang="cs-CZ" dirty="0"/>
              <a:t>V Karlovarském kraji je v současnosti 2064 km značených tras, z toho v našem mariánskolázeňském regionu je kolem 200 km. </a:t>
            </a:r>
          </a:p>
          <a:p>
            <a:endParaRPr lang="cs-CZ" dirty="0"/>
          </a:p>
        </p:txBody>
      </p:sp>
    </p:spTree>
    <p:extLst>
      <p:ext uri="{BB962C8B-B14F-4D97-AF65-F5344CB8AC3E}">
        <p14:creationId xmlns:p14="http://schemas.microsoft.com/office/powerpoint/2010/main" val="152980608"/>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clara3_bavorsko</Template>
  <TotalTime>888</TotalTime>
  <Words>730</Words>
  <Application>Microsoft Office PowerPoint</Application>
  <PresentationFormat>Předvádění na obrazovce (4:3)</PresentationFormat>
  <Paragraphs>120</Paragraphs>
  <Slides>42</Slides>
  <Notes>2</Notes>
  <HiddenSlides>0</HiddenSlides>
  <MMClips>0</MMClips>
  <ScaleCrop>false</ScaleCrop>
  <HeadingPairs>
    <vt:vector size="4" baseType="variant">
      <vt:variant>
        <vt:lpstr>Motiv</vt:lpstr>
      </vt:variant>
      <vt:variant>
        <vt:i4>1</vt:i4>
      </vt:variant>
      <vt:variant>
        <vt:lpstr>Nadpisy snímků</vt:lpstr>
      </vt:variant>
      <vt:variant>
        <vt:i4>42</vt:i4>
      </vt:variant>
    </vt:vector>
  </HeadingPairs>
  <TitlesOfParts>
    <vt:vector size="43" baseType="lpstr">
      <vt:lpstr>Motiv systému Office</vt:lpstr>
      <vt:lpstr>Prezentace aplikace PowerPoint</vt:lpstr>
      <vt:lpstr>Mariánskolázeňské cyklotrasy  Fahrradwege  in der Marienbader Region </vt:lpstr>
      <vt:lpstr>Síť evropských cyklotras ČR  Netz der europäischen Radwege  in der Tschechischen Republik</vt:lpstr>
      <vt:lpstr>Prezentace aplikace PowerPoint</vt:lpstr>
      <vt:lpstr>Prezentace aplikace PowerPoint</vt:lpstr>
      <vt:lpstr>Síť dálkových cyklotras  Netz der Fernradwege</vt:lpstr>
      <vt:lpstr>Prezentace aplikace PowerPoint</vt:lpstr>
      <vt:lpstr>Prezentace aplikace PowerPoint</vt:lpstr>
      <vt:lpstr>Vedení hlavních tras  na Mariánskolázeňsku  Hauptradwege auf dem Gebiet Mariánskolázeňsko</vt:lpstr>
      <vt:lpstr>Prezentace aplikace PowerPoint</vt:lpstr>
      <vt:lpstr>Prezentace aplikace PowerPoint</vt:lpstr>
      <vt:lpstr>              Všechny tři trasy (EV13, 36, 361)  se křižují na Vysoké </vt:lpstr>
      <vt:lpstr>Doplnění značených tras  v okolí M. Lázní  Ergänzung der markierten Radwege in der  Umgebung von Marienbad</vt:lpstr>
      <vt:lpstr>Prezentace aplikace PowerPoint</vt:lpstr>
      <vt:lpstr>Prezentace aplikace PowerPoint</vt:lpstr>
      <vt:lpstr>                 Stav cyklostezek na Mariánskolázeňsku   Zustand der Radwege im Gebiet von Mariánskolázeňsko</vt:lpstr>
      <vt:lpstr>Prezentace aplikace PowerPoint</vt:lpstr>
      <vt:lpstr>propojení Valy – Sekerské Chalupy</vt:lpstr>
      <vt:lpstr>stezka Lázně Kynžvart – zámek</vt:lpstr>
      <vt:lpstr>propojení Cech – Plánská Huť</vt:lpstr>
      <vt:lpstr>stezka Valy – Klimentov</vt:lpstr>
      <vt:lpstr>Slatina – hranice u Märingu</vt:lpstr>
      <vt:lpstr>Mohelno – Altmugl</vt:lpstr>
      <vt:lpstr>Cesta ke Středu Evropy</vt:lpstr>
      <vt:lpstr>Cesta Milhostov - Martinov</vt:lpstr>
      <vt:lpstr>Značení cyklotras v ČR  Markierung der Wege in der Tschechischen Republik</vt:lpstr>
      <vt:lpstr>Prezentace aplikace PowerPoint</vt:lpstr>
      <vt:lpstr>Příklady značek s popisem</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Příklady rozcestníků,  na některých se používají piktogramy zajímavostí v nejbližším okolí</vt:lpstr>
      <vt:lpstr>Prezentace aplikace PowerPoint</vt:lpstr>
      <vt:lpstr>Význam piktogramů</vt:lpstr>
      <vt:lpstr>Příklady použití směrových tabulek</vt:lpstr>
      <vt:lpstr>Prezentace aplikace PowerPoint</vt:lpstr>
      <vt:lpstr>Porovnání značení v Česku a v Německu</vt:lpstr>
      <vt:lpstr>Prezentace aplikace PowerPoint</vt:lpstr>
      <vt:lpstr>Prezentace aplikace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Karel Voborník</dc:creator>
  <cp:lastModifiedBy>Michaela</cp:lastModifiedBy>
  <cp:revision>99</cp:revision>
  <cp:lastPrinted>2019-05-15T05:35:21Z</cp:lastPrinted>
  <dcterms:created xsi:type="dcterms:W3CDTF">2016-11-22T16:36:34Z</dcterms:created>
  <dcterms:modified xsi:type="dcterms:W3CDTF">2019-05-15T06:32:57Z</dcterms:modified>
</cp:coreProperties>
</file>